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8" r:id="rId5"/>
    <p:sldId id="265" r:id="rId6"/>
    <p:sldId id="272" r:id="rId7"/>
    <p:sldId id="270" r:id="rId8"/>
    <p:sldId id="259" r:id="rId9"/>
    <p:sldId id="260" r:id="rId10"/>
    <p:sldId id="261" r:id="rId11"/>
    <p:sldId id="262" r:id="rId12"/>
    <p:sldId id="26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67949" autoAdjust="0"/>
  </p:normalViewPr>
  <p:slideViewPr>
    <p:cSldViewPr snapToGrid="0">
      <p:cViewPr varScale="1">
        <p:scale>
          <a:sx n="45" d="100"/>
          <a:sy n="45" d="100"/>
        </p:scale>
        <p:origin x="149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5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C51D7-7CE0-4D66-9FE9-50131148D3AD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8BE2-1343-47A3-8D70-A0257084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0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45FAA-A125-437F-AB3C-46AF640DCDA4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15B5-408C-441B-BEC6-868586679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Natalie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15B5-408C-441B-BEC6-8685866794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6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15B5-408C-441B-BEC6-8685866794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9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15B5-408C-441B-BEC6-8685866794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4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15B5-408C-441B-BEC6-8685866794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7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15B5-408C-441B-BEC6-8685866794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30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15B5-408C-441B-BEC6-8685866794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8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15B5-408C-441B-BEC6-8685866794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4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15B5-408C-441B-BEC6-8685866794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44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Natalie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15B5-408C-441B-BEC6-8685866794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8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15B5-408C-441B-BEC6-8685866794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0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15B5-408C-441B-BEC6-8685866794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8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804" y="387269"/>
            <a:ext cx="8825658" cy="1435091"/>
          </a:xfrm>
        </p:spPr>
        <p:txBody>
          <a:bodyPr/>
          <a:lstStyle/>
          <a:p>
            <a:r>
              <a:rPr lang="en-GB" dirty="0"/>
              <a:t>Induction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804" y="1822360"/>
            <a:ext cx="8825658" cy="861420"/>
          </a:xfrm>
        </p:spPr>
        <p:txBody>
          <a:bodyPr/>
          <a:lstStyle/>
          <a:p>
            <a:r>
              <a:rPr lang="en-GB" dirty="0"/>
              <a:t>Reception new starters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D9E12-257B-4FB3-8B17-A4203E6F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0" y="2909895"/>
            <a:ext cx="11790779" cy="24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2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97" y="634481"/>
            <a:ext cx="115815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School day timings-</a:t>
            </a:r>
          </a:p>
          <a:p>
            <a:endParaRPr lang="en-GB" sz="3200" dirty="0"/>
          </a:p>
          <a:p>
            <a:r>
              <a:rPr lang="en-GB" sz="3200" dirty="0"/>
              <a:t>Gates open 8.40 school starts 8.45-3.15pm</a:t>
            </a:r>
          </a:p>
          <a:p>
            <a:r>
              <a:rPr lang="en-GB" sz="3200" dirty="0"/>
              <a:t>A typical day involves time spent choosing activities and following own interests and working with adults.</a:t>
            </a:r>
          </a:p>
          <a:p>
            <a:r>
              <a:rPr lang="en-GB" sz="3200" dirty="0"/>
              <a:t>Mornings -emphasis on phonics reading and especially  early reading and reading for pleasure.</a:t>
            </a:r>
          </a:p>
          <a:p>
            <a:endParaRPr lang="en-GB" sz="3200" dirty="0"/>
          </a:p>
          <a:p>
            <a:r>
              <a:rPr lang="en-GB" sz="3200" dirty="0"/>
              <a:t>Teacher guided, play based tasks.   </a:t>
            </a:r>
          </a:p>
          <a:p>
            <a:endParaRPr lang="en-GB" sz="3200" dirty="0"/>
          </a:p>
          <a:p>
            <a:r>
              <a:rPr lang="en-GB" sz="3200" dirty="0"/>
              <a:t>Teacher led sessions- phonics, maths, writing,</a:t>
            </a:r>
          </a:p>
          <a:p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74" y="4130565"/>
            <a:ext cx="2732689" cy="20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596" y="634482"/>
            <a:ext cx="116259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Baseline Assessment</a:t>
            </a:r>
          </a:p>
          <a:p>
            <a:endParaRPr lang="en-GB" sz="3200" dirty="0"/>
          </a:p>
          <a:p>
            <a:r>
              <a:rPr lang="en-GB" sz="3000" dirty="0"/>
              <a:t>Government Baseline. Maths, Reading </a:t>
            </a:r>
          </a:p>
          <a:p>
            <a:endParaRPr lang="en-GB" sz="3000" dirty="0"/>
          </a:p>
          <a:p>
            <a:r>
              <a:rPr lang="en-GB" sz="3000" dirty="0"/>
              <a:t>School Baseline</a:t>
            </a:r>
          </a:p>
          <a:p>
            <a:endParaRPr lang="en-GB" sz="3000" dirty="0"/>
          </a:p>
          <a:p>
            <a:r>
              <a:rPr lang="en-GB" sz="3000" dirty="0"/>
              <a:t>Observational assessment collected through talking, playing and interacting with the children.</a:t>
            </a:r>
          </a:p>
          <a:p>
            <a:r>
              <a:rPr lang="en-GB" sz="3000" dirty="0"/>
              <a:t>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9876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55" y="746449"/>
            <a:ext cx="116259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Tapestry</a:t>
            </a:r>
          </a:p>
          <a:p>
            <a:endParaRPr lang="en-GB" sz="3200" dirty="0"/>
          </a:p>
          <a:p>
            <a:endParaRPr lang="en-GB" sz="3000" dirty="0"/>
          </a:p>
          <a:p>
            <a:r>
              <a:rPr lang="en-GB" sz="3000" dirty="0"/>
              <a:t>Online Learning Journal.</a:t>
            </a:r>
          </a:p>
          <a:p>
            <a:endParaRPr lang="en-GB" sz="3000" dirty="0"/>
          </a:p>
          <a:p>
            <a:r>
              <a:rPr lang="en-GB" sz="3000" dirty="0"/>
              <a:t>Please contribute. It is your child’s learning journal- not just about school.</a:t>
            </a:r>
          </a:p>
          <a:p>
            <a:r>
              <a:rPr lang="en-GB" sz="3000" dirty="0"/>
              <a:t>Upload photographs, observations, comments</a:t>
            </a:r>
          </a:p>
          <a:p>
            <a:endParaRPr lang="en-GB" sz="3200" dirty="0"/>
          </a:p>
        </p:txBody>
      </p:sp>
      <p:sp>
        <p:nvSpPr>
          <p:cNvPr id="3" name="AutoShape 2" descr="Tapestry Online Learning Journal - Ernesettle Community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940" y="4468087"/>
            <a:ext cx="3751764" cy="23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6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0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4168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9358"/>
            <a:ext cx="119502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Welcome to Reception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Four principles of the EYFS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/>
              <a:t>Unique child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/>
              <a:t>Positive relationships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/>
              <a:t>Enabling environment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/>
              <a:t>Learning and development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9555" y="2441914"/>
            <a:ext cx="4303986" cy="32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0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8" y="228599"/>
            <a:ext cx="1162594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Foundation Stage Curriculum</a:t>
            </a:r>
          </a:p>
          <a:p>
            <a:endParaRPr lang="en-GB" sz="3200" dirty="0"/>
          </a:p>
          <a:p>
            <a:r>
              <a:rPr lang="en-GB" sz="3200" dirty="0"/>
              <a:t>                                                  Areas of Learning</a:t>
            </a:r>
          </a:p>
          <a:p>
            <a:r>
              <a:rPr lang="en-GB" sz="3200" dirty="0"/>
              <a:t>                                                  3 Prime areas</a:t>
            </a:r>
          </a:p>
          <a:p>
            <a:r>
              <a:rPr lang="en-GB" sz="3200" dirty="0"/>
              <a:t>                                                  4 specific areas</a:t>
            </a:r>
          </a:p>
          <a:p>
            <a:r>
              <a:rPr lang="en-GB" sz="3200" dirty="0"/>
              <a:t>                                                  Characteristics of Learning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                                                                                                                   </a:t>
            </a:r>
            <a:r>
              <a:rPr lang="en-GB" sz="2400" dirty="0"/>
              <a:t>Our curriculum develops knowledge,                                </a:t>
            </a:r>
          </a:p>
          <a:p>
            <a:endParaRPr lang="en-GB" sz="1400" dirty="0"/>
          </a:p>
          <a:p>
            <a:r>
              <a:rPr lang="en-GB" sz="1400" dirty="0"/>
              <a:t>                                                                                                                    </a:t>
            </a:r>
            <a:r>
              <a:rPr lang="en-GB" sz="2400" dirty="0"/>
              <a:t>skills, motivations and attitudes                               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                                                                                                                    </a:t>
            </a:r>
            <a:r>
              <a:rPr lang="en-GB" sz="2400" dirty="0"/>
              <a:t>towards learning.</a:t>
            </a:r>
            <a:endParaRPr lang="en-GB" sz="1400" dirty="0"/>
          </a:p>
          <a:p>
            <a:endParaRPr lang="en-GB" sz="1400" dirty="0"/>
          </a:p>
          <a:p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AAA09-CCC4-401B-96B4-18F2251FB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9" y="1111148"/>
            <a:ext cx="5460568" cy="50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05" y="195310"/>
            <a:ext cx="1144915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3200" dirty="0" err="1"/>
              <a:t>Tutshill</a:t>
            </a:r>
            <a:r>
              <a:rPr lang="en-GB" sz="3200" dirty="0"/>
              <a:t> Vision and Values</a:t>
            </a:r>
          </a:p>
          <a:p>
            <a:pPr lvl="1"/>
            <a:r>
              <a:rPr lang="en-GB" sz="2400" dirty="0"/>
              <a:t>Love One Another, Know Ourselves, Believe and Grow</a:t>
            </a:r>
          </a:p>
          <a:p>
            <a:pPr lvl="1"/>
            <a:endParaRPr lang="en-GB" sz="2400" dirty="0"/>
          </a:p>
          <a:p>
            <a:r>
              <a:rPr lang="en-GB" sz="3000" dirty="0"/>
              <a:t>Forgiveness, Compassion</a:t>
            </a:r>
          </a:p>
          <a:p>
            <a:r>
              <a:rPr lang="en-GB" sz="3000" dirty="0"/>
              <a:t>Respect, Responsibility</a:t>
            </a:r>
          </a:p>
          <a:p>
            <a:r>
              <a:rPr lang="en-GB" sz="3000" dirty="0"/>
              <a:t>Creativity, Perseverance, Courage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r>
              <a:rPr lang="en-GB" sz="3000" dirty="0"/>
              <a:t>Key Learning Behaviours</a:t>
            </a:r>
          </a:p>
          <a:p>
            <a:r>
              <a:rPr lang="en-GB" sz="3000" dirty="0"/>
              <a:t>Know ourselves- Reflective, Evaluative, Cooperative</a:t>
            </a:r>
          </a:p>
          <a:p>
            <a:r>
              <a:rPr lang="en-GB" sz="3000" dirty="0"/>
              <a:t>Believe and grow- Resilient, Resourceful, Risk taking, Curious</a:t>
            </a:r>
          </a:p>
          <a:p>
            <a:endParaRPr lang="en-GB" sz="2800" dirty="0"/>
          </a:p>
        </p:txBody>
      </p:sp>
      <p:pic>
        <p:nvPicPr>
          <p:cNvPr id="3" name="Picture 2" descr="animals-labels-pro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5" y="3269831"/>
            <a:ext cx="10347153" cy="15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30FC00-1DE9-42B5-807B-0F2ED8880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692" y="168605"/>
            <a:ext cx="2181245" cy="310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6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089" y="164592"/>
            <a:ext cx="1164311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Induction Programme Summer term 2024</a:t>
            </a:r>
          </a:p>
          <a:p>
            <a:r>
              <a:rPr lang="en-GB" sz="2400" dirty="0"/>
              <a:t>Garden Visits- booking online. 11/12 June</a:t>
            </a:r>
          </a:p>
          <a:p>
            <a:r>
              <a:rPr lang="en-GB" sz="2400" dirty="0"/>
              <a:t>Stay and Play sessions two dates 18/19 June 3.15-4.15pm</a:t>
            </a:r>
          </a:p>
          <a:p>
            <a:r>
              <a:rPr lang="en-GB" sz="2400" dirty="0"/>
              <a:t>Two half day induction sessions. 25/26 June 1 morning 1 afternoon slot</a:t>
            </a:r>
          </a:p>
          <a:p>
            <a:r>
              <a:rPr lang="en-GB" sz="2400" dirty="0"/>
              <a:t>Requirement to see birth certificate.</a:t>
            </a:r>
          </a:p>
          <a:p>
            <a:r>
              <a:rPr lang="en-GB" sz="2400" dirty="0"/>
              <a:t>Children’s booklet</a:t>
            </a:r>
          </a:p>
          <a:p>
            <a:endParaRPr lang="en-GB" sz="2400" dirty="0"/>
          </a:p>
          <a:p>
            <a:r>
              <a:rPr lang="en-GB" sz="2400" dirty="0"/>
              <a:t>Half day Induction</a:t>
            </a:r>
          </a:p>
          <a:p>
            <a:endParaRPr lang="en-GB" sz="2400" dirty="0"/>
          </a:p>
          <a:p>
            <a:endParaRPr lang="en-GB" sz="3200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7EC770-CF7C-4008-8BFD-DC42B85EE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49258"/>
              </p:ext>
            </p:extLst>
          </p:nvPr>
        </p:nvGraphicFramePr>
        <p:xfrm>
          <a:off x="304800" y="3428999"/>
          <a:ext cx="11582400" cy="313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4698259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49905007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19572801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543358156"/>
                    </a:ext>
                  </a:extLst>
                </a:gridCol>
              </a:tblGrid>
              <a:tr h="1000125">
                <a:tc>
                  <a:txBody>
                    <a:bodyPr/>
                    <a:lstStyle/>
                    <a:p>
                      <a:r>
                        <a:rPr lang="en-GB" dirty="0"/>
                        <a:t>Surname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Stay and Play</a:t>
                      </a:r>
                    </a:p>
                    <a:p>
                      <a:r>
                        <a:rPr lang="en-GB" dirty="0"/>
                        <a:t>25/06/2024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Stay and Play</a:t>
                      </a:r>
                    </a:p>
                    <a:p>
                      <a:r>
                        <a:rPr lang="en-GB" dirty="0"/>
                        <a:t>26/06/2024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September Induction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08558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r>
                        <a:rPr lang="en-GB" sz="3200" dirty="0"/>
                        <a:t>A-M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9.30-11.30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1.00-3.00pm</a:t>
                      </a:r>
                    </a:p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3206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r>
                        <a:rPr lang="en-GB" sz="3200" dirty="0"/>
                        <a:t>P-Z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1.00-3.00pm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9.30-11.30 am</a:t>
                      </a:r>
                    </a:p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46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29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089" y="164592"/>
            <a:ext cx="116431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Induction Programme</a:t>
            </a:r>
          </a:p>
          <a:p>
            <a:r>
              <a:rPr lang="en-GB" sz="3200" dirty="0"/>
              <a:t>September 2024</a:t>
            </a:r>
            <a:endParaRPr lang="en-GB" sz="2400" dirty="0"/>
          </a:p>
          <a:p>
            <a:endParaRPr lang="en-GB" sz="3200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3BD588-F2E3-4BF2-B19B-0E530C34C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9057"/>
              </p:ext>
            </p:extLst>
          </p:nvPr>
        </p:nvGraphicFramePr>
        <p:xfrm>
          <a:off x="244090" y="1457325"/>
          <a:ext cx="11703822" cy="507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018">
                  <a:extLst>
                    <a:ext uri="{9D8B030D-6E8A-4147-A177-3AD203B41FA5}">
                      <a16:colId xmlns:a16="http://schemas.microsoft.com/office/drawing/2014/main" val="247241159"/>
                    </a:ext>
                  </a:extLst>
                </a:gridCol>
                <a:gridCol w="1615811">
                  <a:extLst>
                    <a:ext uri="{9D8B030D-6E8A-4147-A177-3AD203B41FA5}">
                      <a16:colId xmlns:a16="http://schemas.microsoft.com/office/drawing/2014/main" val="414278477"/>
                    </a:ext>
                  </a:extLst>
                </a:gridCol>
                <a:gridCol w="3611153">
                  <a:extLst>
                    <a:ext uri="{9D8B030D-6E8A-4147-A177-3AD203B41FA5}">
                      <a16:colId xmlns:a16="http://schemas.microsoft.com/office/drawing/2014/main" val="3486471858"/>
                    </a:ext>
                  </a:extLst>
                </a:gridCol>
                <a:gridCol w="3512974">
                  <a:extLst>
                    <a:ext uri="{9D8B030D-6E8A-4147-A177-3AD203B41FA5}">
                      <a16:colId xmlns:a16="http://schemas.microsoft.com/office/drawing/2014/main" val="3319018926"/>
                    </a:ext>
                  </a:extLst>
                </a:gridCol>
                <a:gridCol w="1746866">
                  <a:extLst>
                    <a:ext uri="{9D8B030D-6E8A-4147-A177-3AD203B41FA5}">
                      <a16:colId xmlns:a16="http://schemas.microsoft.com/office/drawing/2014/main" val="3087549109"/>
                    </a:ext>
                  </a:extLst>
                </a:gridCol>
              </a:tblGrid>
              <a:tr h="489728">
                <a:tc gridSpan="5">
                  <a:txBody>
                    <a:bodyPr/>
                    <a:lstStyle/>
                    <a:p>
                      <a:r>
                        <a:rPr lang="en-GB" dirty="0"/>
                        <a:t>Monday 2</a:t>
                      </a:r>
                      <a:r>
                        <a:rPr lang="en-GB" baseline="30000" dirty="0"/>
                        <a:t>nd</a:t>
                      </a:r>
                      <a:r>
                        <a:rPr lang="en-GB" dirty="0"/>
                        <a:t> September Inset day- no pupils on site.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060763"/>
                  </a:ext>
                </a:extLst>
              </a:tr>
              <a:tr h="845284">
                <a:tc rowSpan="2">
                  <a:txBody>
                    <a:bodyPr/>
                    <a:lstStyle/>
                    <a:p>
                      <a:r>
                        <a:rPr lang="en-GB" dirty="0"/>
                        <a:t>Week1</a:t>
                      </a:r>
                    </a:p>
                    <a:p>
                      <a:r>
                        <a:rPr lang="en-GB" dirty="0"/>
                        <a:t>02/09/24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Mornings- Tues-Friday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Gate opens at 8.40am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Collect 11.45 playground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075463"/>
                  </a:ext>
                </a:extLst>
              </a:tr>
              <a:tr h="845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Afternoon Tuesday</a:t>
                      </a:r>
                    </a:p>
                    <a:p>
                      <a:r>
                        <a:rPr lang="en-GB" dirty="0"/>
                        <a:t>Wednesday-Friday ( with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Arrive 1.00pm School Office.</a:t>
                      </a:r>
                    </a:p>
                    <a:p>
                      <a:r>
                        <a:rPr lang="en-GB" dirty="0"/>
                        <a:t>Arrive 12.10pm School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Collect 3.10. playground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3349"/>
                  </a:ext>
                </a:extLst>
              </a:tr>
              <a:tr h="1207548">
                <a:tc rowSpan="2">
                  <a:txBody>
                    <a:bodyPr/>
                    <a:lstStyle/>
                    <a:p>
                      <a:r>
                        <a:rPr lang="en-GB" dirty="0"/>
                        <a:t>Week 2</a:t>
                      </a:r>
                    </a:p>
                    <a:p>
                      <a:r>
                        <a:rPr lang="en-GB" dirty="0"/>
                        <a:t>09/09/24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Gate opens at 8.40am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Collect 11.45 playground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62664"/>
                  </a:ext>
                </a:extLst>
              </a:tr>
              <a:tr h="845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Group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Afternoon Monday</a:t>
                      </a:r>
                    </a:p>
                    <a:p>
                      <a:r>
                        <a:rPr lang="en-GB" dirty="0"/>
                        <a:t>Wednesday-Friday with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Arrive 1.00pm School Office.</a:t>
                      </a:r>
                    </a:p>
                    <a:p>
                      <a:r>
                        <a:rPr lang="en-GB" dirty="0"/>
                        <a:t>Arrive 12.10pm School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Collect 3.10. playground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43233"/>
                  </a:ext>
                </a:extLst>
              </a:tr>
              <a:tr h="845284">
                <a:tc>
                  <a:txBody>
                    <a:bodyPr/>
                    <a:lstStyle/>
                    <a:p>
                      <a:r>
                        <a:rPr lang="en-GB" dirty="0"/>
                        <a:t>Week 3</a:t>
                      </a:r>
                    </a:p>
                    <a:p>
                      <a:r>
                        <a:rPr lang="en-GB" dirty="0"/>
                        <a:t>16/09/24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Monday- Friday Full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Gates open 8.40am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Collect 3.15 playground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17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89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089" y="182134"/>
            <a:ext cx="1162594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Required forms</a:t>
            </a:r>
          </a:p>
          <a:p>
            <a:endParaRPr lang="en-GB" sz="3200" dirty="0"/>
          </a:p>
          <a:p>
            <a:r>
              <a:rPr lang="en-GB" sz="3200" dirty="0"/>
              <a:t>Cool Milk- please sign up but don’t purchase after 5</a:t>
            </a:r>
            <a:r>
              <a:rPr lang="en-GB" sz="3200" baseline="30000" dirty="0"/>
              <a:t>th</a:t>
            </a:r>
            <a:r>
              <a:rPr lang="en-GB" sz="3200" dirty="0"/>
              <a:t> birthday.</a:t>
            </a:r>
          </a:p>
          <a:p>
            <a:r>
              <a:rPr lang="en-GB" sz="3200" dirty="0"/>
              <a:t>Pupil information form and data collection form</a:t>
            </a:r>
          </a:p>
          <a:p>
            <a:r>
              <a:rPr lang="en-GB" sz="3200" dirty="0"/>
              <a:t>Parental consent form</a:t>
            </a:r>
          </a:p>
          <a:p>
            <a:r>
              <a:rPr lang="en-GB" sz="3200" dirty="0"/>
              <a:t>Tapestry data sharing consent form</a:t>
            </a:r>
          </a:p>
          <a:p>
            <a:r>
              <a:rPr lang="en-GB" sz="3200" dirty="0"/>
              <a:t>E- safety policy acceptable use agreement</a:t>
            </a:r>
          </a:p>
          <a:p>
            <a:r>
              <a:rPr lang="en-GB" sz="3200" dirty="0"/>
              <a:t>Home- school agreement</a:t>
            </a:r>
          </a:p>
          <a:p>
            <a:r>
              <a:rPr lang="en-GB" sz="3200" dirty="0"/>
              <a:t>Teddy form- child’s voice.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dirty="0"/>
          </a:p>
        </p:txBody>
      </p:sp>
      <p:pic>
        <p:nvPicPr>
          <p:cNvPr id="3" name="Picture 2" descr="Man filling in form on parer at table · Free Stock Pho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777" y="4137990"/>
            <a:ext cx="3815255" cy="25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3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77" y="255286"/>
            <a:ext cx="116259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Preparing your child for school</a:t>
            </a:r>
          </a:p>
          <a:p>
            <a:endParaRPr lang="en-GB" sz="3200" dirty="0"/>
          </a:p>
          <a:p>
            <a:r>
              <a:rPr lang="en-GB" sz="3200" dirty="0"/>
              <a:t>Talk to them, listen to them.</a:t>
            </a:r>
          </a:p>
          <a:p>
            <a:r>
              <a:rPr lang="en-GB" sz="3200" dirty="0"/>
              <a:t>Spend time together.</a:t>
            </a:r>
          </a:p>
          <a:p>
            <a:r>
              <a:rPr lang="en-GB" sz="3200" dirty="0"/>
              <a:t>Share stories and nursery rhymes.</a:t>
            </a:r>
          </a:p>
          <a:p>
            <a:r>
              <a:rPr lang="en-GB" sz="3200" dirty="0"/>
              <a:t>Teach them to dress and undress</a:t>
            </a:r>
          </a:p>
          <a:p>
            <a:r>
              <a:rPr lang="en-GB" sz="3200" dirty="0"/>
              <a:t>Give them time away from you- develop their independence</a:t>
            </a:r>
          </a:p>
          <a:p>
            <a:r>
              <a:rPr lang="en-GB" sz="3200" dirty="0"/>
              <a:t>Allow them to do things on their own- i.e. tidy up, make breakfast, lay the table, put their belongings away, carry their own belongings</a:t>
            </a:r>
            <a:r>
              <a:rPr lang="en-GB" sz="2800" dirty="0"/>
              <a:t>. </a:t>
            </a:r>
          </a:p>
        </p:txBody>
      </p:sp>
      <p:pic>
        <p:nvPicPr>
          <p:cNvPr id="3" name="Picture 2" descr="Raising Happy Kids - Topeka &amp; Shawnee County Public Libra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5" y="737834"/>
            <a:ext cx="3406472" cy="227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5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817" y="218710"/>
            <a:ext cx="11625943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Preparing your child for school- Key skills</a:t>
            </a:r>
          </a:p>
          <a:p>
            <a:endParaRPr lang="en-GB" sz="3200" dirty="0"/>
          </a:p>
          <a:p>
            <a:r>
              <a:rPr lang="en-GB" sz="3000" dirty="0"/>
              <a:t>Go to the toilet and wash hands</a:t>
            </a:r>
          </a:p>
          <a:p>
            <a:r>
              <a:rPr lang="en-GB" sz="3000" dirty="0"/>
              <a:t>Recognise their name</a:t>
            </a:r>
          </a:p>
          <a:p>
            <a:r>
              <a:rPr lang="en-GB" sz="3000" dirty="0"/>
              <a:t>Eat food by themselves</a:t>
            </a:r>
          </a:p>
          <a:p>
            <a:r>
              <a:rPr lang="en-GB" sz="3000" dirty="0"/>
              <a:t>Use a knife and fork</a:t>
            </a:r>
          </a:p>
          <a:p>
            <a:r>
              <a:rPr lang="en-GB" sz="3000" dirty="0"/>
              <a:t>Drink from a cup</a:t>
            </a:r>
          </a:p>
          <a:p>
            <a:r>
              <a:rPr lang="en-GB" sz="3000" dirty="0"/>
              <a:t>Get dressed and undressed- turn jumper arms right way out.</a:t>
            </a:r>
          </a:p>
          <a:p>
            <a:r>
              <a:rPr lang="en-GB" sz="3000" dirty="0"/>
              <a:t>Put on and take off shoes</a:t>
            </a:r>
          </a:p>
          <a:p>
            <a:r>
              <a:rPr lang="en-GB" sz="3000" dirty="0"/>
              <a:t>Hang up coat and Zip up coat</a:t>
            </a:r>
          </a:p>
          <a:p>
            <a:r>
              <a:rPr lang="en-GB" sz="3000" dirty="0"/>
              <a:t>Recognise their name</a:t>
            </a:r>
          </a:p>
          <a:p>
            <a:r>
              <a:rPr lang="en-GB" sz="3000" b="1" dirty="0"/>
              <a:t>Say please, thank you and excuse me</a:t>
            </a:r>
          </a:p>
          <a:p>
            <a:r>
              <a:rPr lang="en-GB" sz="3000" b="1" dirty="0"/>
              <a:t>Please no Backpacks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5"/>
          <a:stretch/>
        </p:blipFill>
        <p:spPr>
          <a:xfrm rot="10800000">
            <a:off x="8286749" y="788276"/>
            <a:ext cx="2622987" cy="26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4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3015</TotalTime>
  <Words>578</Words>
  <Application>Microsoft Office PowerPoint</Application>
  <PresentationFormat>Widescreen</PresentationFormat>
  <Paragraphs>173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Induction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Meeting</dc:title>
  <dc:creator>Natalie Fryer</dc:creator>
  <cp:lastModifiedBy>Natalie Fryer</cp:lastModifiedBy>
  <cp:revision>57</cp:revision>
  <dcterms:created xsi:type="dcterms:W3CDTF">2021-06-22T18:00:56Z</dcterms:created>
  <dcterms:modified xsi:type="dcterms:W3CDTF">2024-09-13T08:16:22Z</dcterms:modified>
</cp:coreProperties>
</file>