
<file path=[Content_Types].xml><?xml version="1.0" encoding="utf-8"?>
<Types xmlns="http://schemas.openxmlformats.org/package/2006/content-types">
  <Default Extension="png" ContentType="image/png"/>
  <Default Extension="2"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7" r:id="rId3"/>
    <p:sldId id="264" r:id="rId4"/>
    <p:sldId id="270" r:id="rId5"/>
    <p:sldId id="273" r:id="rId6"/>
    <p:sldId id="271" r:id="rId7"/>
    <p:sldId id="265" r:id="rId8"/>
    <p:sldId id="275" r:id="rId9"/>
    <p:sldId id="276" r:id="rId10"/>
    <p:sldId id="266" r:id="rId11"/>
    <p:sldId id="269" r:id="rId12"/>
    <p:sldId id="274" r:id="rId13"/>
    <p:sldId id="26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9" autoAdjust="0"/>
    <p:restoredTop sz="91864" autoAdjust="0"/>
  </p:normalViewPr>
  <p:slideViewPr>
    <p:cSldViewPr snapToGrid="0">
      <p:cViewPr varScale="1">
        <p:scale>
          <a:sx n="61" d="100"/>
          <a:sy n="61" d="100"/>
        </p:scale>
        <p:origin x="88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9/26/2024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9/26/2024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9/26/2024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9/26/2024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9/26/2024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9/26/2024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9/26/2024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rawpixel.com/image/864128/free-image-rawpixelcom" TargetMode="External"/><Relationship Id="rId2" Type="http://schemas.openxmlformats.org/officeDocument/2006/relationships/image" Target="../media/image6.2"/><Relationship Id="rId1" Type="http://schemas.openxmlformats.org/officeDocument/2006/relationships/slideLayout" Target="../slideLayouts/slideLayout2.xml"/><Relationship Id="rId6" Type="http://schemas.openxmlformats.org/officeDocument/2006/relationships/hyperlink" Target="https://creativecommons.org/licenses/by-nd/3.0/" TargetMode="External"/><Relationship Id="rId5" Type="http://schemas.openxmlformats.org/officeDocument/2006/relationships/hyperlink" Target="https://journalistsresource.org/education/minority-teachers-students-same-race-research/" TargetMode="Externa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Welcome</a:t>
            </a:r>
          </a:p>
        </p:txBody>
      </p:sp>
      <p:sp>
        <p:nvSpPr>
          <p:cNvPr id="3" name="Subtitle 2"/>
          <p:cNvSpPr>
            <a:spLocks noGrp="1"/>
          </p:cNvSpPr>
          <p:nvPr>
            <p:ph type="subTitle" idx="1"/>
          </p:nvPr>
        </p:nvSpPr>
        <p:spPr/>
        <p:txBody>
          <a:bodyPr/>
          <a:lstStyle/>
          <a:p>
            <a:r>
              <a:rPr lang="en-GB" dirty="0"/>
              <a:t>Reception 2023</a:t>
            </a:r>
          </a:p>
        </p:txBody>
      </p:sp>
      <p:sp>
        <p:nvSpPr>
          <p:cNvPr id="4" name="TextBox 3">
            <a:extLst>
              <a:ext uri="{FF2B5EF4-FFF2-40B4-BE49-F238E27FC236}">
                <a16:creationId xmlns:a16="http://schemas.microsoft.com/office/drawing/2014/main" id="{9C546963-8993-464E-B93C-0F32A18DAF9B}"/>
              </a:ext>
            </a:extLst>
          </p:cNvPr>
          <p:cNvSpPr txBox="1"/>
          <p:nvPr/>
        </p:nvSpPr>
        <p:spPr>
          <a:xfrm>
            <a:off x="10531366" y="220717"/>
            <a:ext cx="493986" cy="369332"/>
          </a:xfrm>
          <a:prstGeom prst="rect">
            <a:avLst/>
          </a:prstGeom>
          <a:noFill/>
        </p:spPr>
        <p:txBody>
          <a:bodyPr wrap="square" rtlCol="0">
            <a:spAutoFit/>
          </a:bodyPr>
          <a:lstStyle/>
          <a:p>
            <a:r>
              <a:rPr lang="en-GB" dirty="0"/>
              <a:t>N</a:t>
            </a:r>
          </a:p>
        </p:txBody>
      </p:sp>
    </p:spTree>
    <p:extLst>
      <p:ext uri="{BB962C8B-B14F-4D97-AF65-F5344CB8AC3E}">
        <p14:creationId xmlns:p14="http://schemas.microsoft.com/office/powerpoint/2010/main" val="2498190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830" y="220845"/>
            <a:ext cx="5766318" cy="928213"/>
          </a:xfrm>
        </p:spPr>
        <p:txBody>
          <a:bodyPr/>
          <a:lstStyle/>
          <a:p>
            <a:r>
              <a:rPr lang="en-GB" dirty="0"/>
              <a:t>Literacy in school</a:t>
            </a:r>
          </a:p>
        </p:txBody>
      </p:sp>
      <p:sp>
        <p:nvSpPr>
          <p:cNvPr id="3" name="TextBox 2"/>
          <p:cNvSpPr txBox="1"/>
          <p:nvPr/>
        </p:nvSpPr>
        <p:spPr>
          <a:xfrm>
            <a:off x="839755" y="1418253"/>
            <a:ext cx="10562253" cy="5078313"/>
          </a:xfrm>
          <a:prstGeom prst="rect">
            <a:avLst/>
          </a:prstGeom>
          <a:noFill/>
        </p:spPr>
        <p:txBody>
          <a:bodyPr wrap="square" rtlCol="0">
            <a:spAutoFit/>
          </a:bodyPr>
          <a:lstStyle/>
          <a:p>
            <a:r>
              <a:rPr lang="en-GB" dirty="0"/>
              <a:t>Daily reading time.</a:t>
            </a:r>
          </a:p>
          <a:p>
            <a:r>
              <a:rPr lang="en-GB" dirty="0"/>
              <a:t>Phonics, tricky words, word building, opportunity to learn around and about stories and rhymes.</a:t>
            </a:r>
          </a:p>
          <a:p>
            <a:endParaRPr lang="en-GB" dirty="0"/>
          </a:p>
          <a:p>
            <a:r>
              <a:rPr lang="en-GB" dirty="0"/>
              <a:t>Phonics sessions</a:t>
            </a:r>
          </a:p>
          <a:p>
            <a:r>
              <a:rPr lang="en-GB" dirty="0"/>
              <a:t>Daily session with learning sounds, learning how to identify sounds in words and use sounds to read and write words. </a:t>
            </a:r>
          </a:p>
          <a:p>
            <a:endParaRPr lang="en-GB" dirty="0"/>
          </a:p>
          <a:p>
            <a:r>
              <a:rPr lang="en-GB" dirty="0"/>
              <a:t>Daily physical development opportunities for handwriting-</a:t>
            </a:r>
          </a:p>
          <a:p>
            <a:r>
              <a:rPr lang="en-GB" dirty="0"/>
              <a:t>Playdough, finger gym, gross motor skills, handwriting practise, name writing</a:t>
            </a:r>
          </a:p>
          <a:p>
            <a:endParaRPr lang="en-GB" dirty="0"/>
          </a:p>
          <a:p>
            <a:r>
              <a:rPr lang="en-GB" dirty="0"/>
              <a:t>Adult directed writing tasks</a:t>
            </a:r>
          </a:p>
          <a:p>
            <a:endParaRPr lang="en-GB" dirty="0"/>
          </a:p>
          <a:p>
            <a:r>
              <a:rPr lang="en-GB" dirty="0"/>
              <a:t>Incidental moments in the day to practise, refine and rehearse.</a:t>
            </a:r>
          </a:p>
          <a:p>
            <a:endParaRPr lang="en-GB" dirty="0"/>
          </a:p>
          <a:p>
            <a:r>
              <a:rPr lang="en-GB" dirty="0"/>
              <a:t>Reading stories and time to explore books- often.</a:t>
            </a:r>
          </a:p>
          <a:p>
            <a:r>
              <a:rPr lang="en-GB" dirty="0"/>
              <a:t>Repetition, Repetition, Repetition.</a:t>
            </a:r>
          </a:p>
          <a:p>
            <a:endParaRPr lang="en-GB" dirty="0"/>
          </a:p>
        </p:txBody>
      </p:sp>
      <p:sp>
        <p:nvSpPr>
          <p:cNvPr id="4" name="TextBox 3">
            <a:extLst>
              <a:ext uri="{FF2B5EF4-FFF2-40B4-BE49-F238E27FC236}">
                <a16:creationId xmlns:a16="http://schemas.microsoft.com/office/drawing/2014/main" id="{6DBB0F4B-DD57-484D-9ED6-329A399D18B9}"/>
              </a:ext>
            </a:extLst>
          </p:cNvPr>
          <p:cNvSpPr txBox="1"/>
          <p:nvPr/>
        </p:nvSpPr>
        <p:spPr>
          <a:xfrm>
            <a:off x="10552386" y="220845"/>
            <a:ext cx="451945" cy="369332"/>
          </a:xfrm>
          <a:prstGeom prst="rect">
            <a:avLst/>
          </a:prstGeom>
          <a:noFill/>
        </p:spPr>
        <p:txBody>
          <a:bodyPr wrap="square" rtlCol="0">
            <a:spAutoFit/>
          </a:bodyPr>
          <a:lstStyle/>
          <a:p>
            <a:r>
              <a:rPr lang="en-GB" dirty="0"/>
              <a:t>N</a:t>
            </a:r>
          </a:p>
        </p:txBody>
      </p:sp>
    </p:spTree>
    <p:extLst>
      <p:ext uri="{BB962C8B-B14F-4D97-AF65-F5344CB8AC3E}">
        <p14:creationId xmlns:p14="http://schemas.microsoft.com/office/powerpoint/2010/main" val="1026856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7D9AEF-746C-4F25-BB40-11EB56445700}"/>
              </a:ext>
            </a:extLst>
          </p:cNvPr>
          <p:cNvPicPr>
            <a:picLocks noChangeAspect="1"/>
          </p:cNvPicPr>
          <p:nvPr/>
        </p:nvPicPr>
        <p:blipFill>
          <a:blip r:embed="rId2"/>
          <a:stretch>
            <a:fillRect/>
          </a:stretch>
        </p:blipFill>
        <p:spPr>
          <a:xfrm>
            <a:off x="3125399" y="2606893"/>
            <a:ext cx="2308048" cy="2637769"/>
          </a:xfrm>
          <a:prstGeom prst="rect">
            <a:avLst/>
          </a:prstGeom>
        </p:spPr>
      </p:pic>
      <p:sp>
        <p:nvSpPr>
          <p:cNvPr id="2" name="Title 1"/>
          <p:cNvSpPr>
            <a:spLocks noGrp="1"/>
          </p:cNvSpPr>
          <p:nvPr>
            <p:ph type="title"/>
          </p:nvPr>
        </p:nvSpPr>
        <p:spPr>
          <a:xfrm>
            <a:off x="706830" y="220845"/>
            <a:ext cx="10689716" cy="6157653"/>
          </a:xfrm>
        </p:spPr>
        <p:txBody>
          <a:bodyPr/>
          <a:lstStyle/>
          <a:p>
            <a:r>
              <a:rPr lang="en-GB" dirty="0"/>
              <a:t>Emergent writing</a:t>
            </a:r>
          </a:p>
        </p:txBody>
      </p:sp>
      <p:pic>
        <p:nvPicPr>
          <p:cNvPr id="4" name="Picture 3">
            <a:extLst>
              <a:ext uri="{FF2B5EF4-FFF2-40B4-BE49-F238E27FC236}">
                <a16:creationId xmlns:a16="http://schemas.microsoft.com/office/drawing/2014/main" id="{E4E6218E-8489-4A4C-A89D-EECCB757574F}"/>
              </a:ext>
            </a:extLst>
          </p:cNvPr>
          <p:cNvPicPr>
            <a:picLocks noChangeAspect="1"/>
          </p:cNvPicPr>
          <p:nvPr/>
        </p:nvPicPr>
        <p:blipFill>
          <a:blip r:embed="rId3"/>
          <a:stretch>
            <a:fillRect/>
          </a:stretch>
        </p:blipFill>
        <p:spPr>
          <a:xfrm>
            <a:off x="369814" y="1345651"/>
            <a:ext cx="2511615" cy="2637769"/>
          </a:xfrm>
          <a:prstGeom prst="rect">
            <a:avLst/>
          </a:prstGeom>
        </p:spPr>
      </p:pic>
      <p:pic>
        <p:nvPicPr>
          <p:cNvPr id="5" name="Picture 4">
            <a:extLst>
              <a:ext uri="{FF2B5EF4-FFF2-40B4-BE49-F238E27FC236}">
                <a16:creationId xmlns:a16="http://schemas.microsoft.com/office/drawing/2014/main" id="{CF02D2B9-9C39-4E61-ADB4-5BC9BD7AD03A}"/>
              </a:ext>
            </a:extLst>
          </p:cNvPr>
          <p:cNvPicPr>
            <a:picLocks noChangeAspect="1"/>
          </p:cNvPicPr>
          <p:nvPr/>
        </p:nvPicPr>
        <p:blipFill>
          <a:blip r:embed="rId4"/>
          <a:stretch>
            <a:fillRect/>
          </a:stretch>
        </p:blipFill>
        <p:spPr>
          <a:xfrm>
            <a:off x="5738812" y="993227"/>
            <a:ext cx="3152775" cy="1447800"/>
          </a:xfrm>
          <a:prstGeom prst="rect">
            <a:avLst/>
          </a:prstGeom>
        </p:spPr>
      </p:pic>
      <p:pic>
        <p:nvPicPr>
          <p:cNvPr id="6" name="Picture 5">
            <a:extLst>
              <a:ext uri="{FF2B5EF4-FFF2-40B4-BE49-F238E27FC236}">
                <a16:creationId xmlns:a16="http://schemas.microsoft.com/office/drawing/2014/main" id="{FEBA4CAD-60AB-47FA-A544-D91904484B88}"/>
              </a:ext>
            </a:extLst>
          </p:cNvPr>
          <p:cNvPicPr>
            <a:picLocks noChangeAspect="1"/>
          </p:cNvPicPr>
          <p:nvPr/>
        </p:nvPicPr>
        <p:blipFill>
          <a:blip r:embed="rId5"/>
          <a:stretch>
            <a:fillRect/>
          </a:stretch>
        </p:blipFill>
        <p:spPr>
          <a:xfrm>
            <a:off x="9052773" y="2073468"/>
            <a:ext cx="2825312" cy="3704618"/>
          </a:xfrm>
          <a:prstGeom prst="rect">
            <a:avLst/>
          </a:prstGeom>
        </p:spPr>
      </p:pic>
      <p:pic>
        <p:nvPicPr>
          <p:cNvPr id="7" name="Picture 6">
            <a:extLst>
              <a:ext uri="{FF2B5EF4-FFF2-40B4-BE49-F238E27FC236}">
                <a16:creationId xmlns:a16="http://schemas.microsoft.com/office/drawing/2014/main" id="{8E0066C2-DC7B-4114-A094-A8C84A8B245C}"/>
              </a:ext>
            </a:extLst>
          </p:cNvPr>
          <p:cNvPicPr>
            <a:picLocks noChangeAspect="1"/>
          </p:cNvPicPr>
          <p:nvPr/>
        </p:nvPicPr>
        <p:blipFill>
          <a:blip r:embed="rId6"/>
          <a:stretch>
            <a:fillRect/>
          </a:stretch>
        </p:blipFill>
        <p:spPr>
          <a:xfrm>
            <a:off x="5594633" y="4866965"/>
            <a:ext cx="3255086" cy="1801721"/>
          </a:xfrm>
          <a:prstGeom prst="rect">
            <a:avLst/>
          </a:prstGeom>
        </p:spPr>
      </p:pic>
      <p:sp>
        <p:nvSpPr>
          <p:cNvPr id="8" name="TextBox 7">
            <a:extLst>
              <a:ext uri="{FF2B5EF4-FFF2-40B4-BE49-F238E27FC236}">
                <a16:creationId xmlns:a16="http://schemas.microsoft.com/office/drawing/2014/main" id="{157A603B-12ED-4783-AB00-9CF277D7683B}"/>
              </a:ext>
            </a:extLst>
          </p:cNvPr>
          <p:cNvSpPr txBox="1"/>
          <p:nvPr/>
        </p:nvSpPr>
        <p:spPr>
          <a:xfrm>
            <a:off x="10465429" y="357352"/>
            <a:ext cx="559923" cy="369332"/>
          </a:xfrm>
          <a:prstGeom prst="rect">
            <a:avLst/>
          </a:prstGeom>
          <a:noFill/>
        </p:spPr>
        <p:txBody>
          <a:bodyPr wrap="square" rtlCol="0">
            <a:spAutoFit/>
          </a:bodyPr>
          <a:lstStyle/>
          <a:p>
            <a:r>
              <a:rPr lang="en-GB" dirty="0"/>
              <a:t>N</a:t>
            </a:r>
          </a:p>
        </p:txBody>
      </p:sp>
    </p:spTree>
    <p:extLst>
      <p:ext uri="{BB962C8B-B14F-4D97-AF65-F5344CB8AC3E}">
        <p14:creationId xmlns:p14="http://schemas.microsoft.com/office/powerpoint/2010/main" val="4770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830" y="220845"/>
            <a:ext cx="10306610" cy="928213"/>
          </a:xfrm>
        </p:spPr>
        <p:txBody>
          <a:bodyPr/>
          <a:lstStyle/>
          <a:p>
            <a:r>
              <a:rPr lang="en-GB" dirty="0"/>
              <a:t>Segmenting- for writing </a:t>
            </a:r>
          </a:p>
        </p:txBody>
      </p:sp>
      <p:sp>
        <p:nvSpPr>
          <p:cNvPr id="3" name="TextBox 2"/>
          <p:cNvSpPr txBox="1"/>
          <p:nvPr/>
        </p:nvSpPr>
        <p:spPr>
          <a:xfrm>
            <a:off x="379143" y="1026877"/>
            <a:ext cx="11546726" cy="5632311"/>
          </a:xfrm>
          <a:prstGeom prst="rect">
            <a:avLst/>
          </a:prstGeom>
          <a:noFill/>
        </p:spPr>
        <p:txBody>
          <a:bodyPr wrap="square" rtlCol="0">
            <a:spAutoFit/>
          </a:bodyPr>
          <a:lstStyle/>
          <a:p>
            <a:r>
              <a:rPr lang="en-GB" sz="2400" dirty="0"/>
              <a:t>Segmenting is the process of identifying individual sounds in words</a:t>
            </a:r>
          </a:p>
          <a:p>
            <a:r>
              <a:rPr lang="en-GB" sz="2400" b="1" dirty="0"/>
              <a:t>Modelled oral segmenting  </a:t>
            </a:r>
            <a:r>
              <a:rPr lang="en-GB" sz="2400" dirty="0"/>
              <a:t>– saying the word, robot speaking the word and counting the sounds that can be heard using their left hand.</a:t>
            </a:r>
          </a:p>
          <a:p>
            <a:r>
              <a:rPr lang="en-GB" sz="2400" b="1" dirty="0"/>
              <a:t>                         </a:t>
            </a:r>
            <a:r>
              <a:rPr lang="en-GB" sz="2400" b="1" u="sng" dirty="0"/>
              <a:t>r </a:t>
            </a:r>
            <a:r>
              <a:rPr lang="en-GB" sz="2400" b="1" dirty="0"/>
              <a:t>   </a:t>
            </a:r>
            <a:r>
              <a:rPr lang="en-GB" sz="2400" b="1" u="sng" dirty="0" err="1"/>
              <a:t>ai</a:t>
            </a:r>
            <a:r>
              <a:rPr lang="en-GB" sz="2400" b="1" u="sng" dirty="0"/>
              <a:t> </a:t>
            </a:r>
            <a:r>
              <a:rPr lang="en-GB" sz="2400" b="1" dirty="0"/>
              <a:t>  </a:t>
            </a:r>
            <a:r>
              <a:rPr lang="en-GB" sz="2400" b="1" u="sng" dirty="0"/>
              <a:t> n                            </a:t>
            </a:r>
          </a:p>
          <a:p>
            <a:endParaRPr lang="en-GB" sz="2400" b="1" dirty="0"/>
          </a:p>
          <a:p>
            <a:endParaRPr lang="en-GB" sz="2400" b="1" dirty="0"/>
          </a:p>
          <a:p>
            <a:r>
              <a:rPr lang="en-GB" sz="2400" b="1" dirty="0"/>
              <a:t>Modelled segmenting </a:t>
            </a:r>
            <a:r>
              <a:rPr lang="en-GB" sz="2400" dirty="0"/>
              <a:t>robot speak the word, count the sounds and write each letter shape on a sound button</a:t>
            </a:r>
          </a:p>
          <a:p>
            <a:endParaRPr lang="en-GB" sz="2400" dirty="0"/>
          </a:p>
          <a:p>
            <a:r>
              <a:rPr lang="en-GB" sz="2400" b="1" dirty="0"/>
              <a:t>      __  ___  ___  ___      </a:t>
            </a:r>
            <a:r>
              <a:rPr lang="en-GB" sz="2400" b="1" u="sng" dirty="0"/>
              <a:t>R</a:t>
            </a:r>
            <a:r>
              <a:rPr lang="en-GB" sz="2400" b="1" dirty="0"/>
              <a:t>   </a:t>
            </a:r>
            <a:r>
              <a:rPr lang="en-GB" sz="2400" b="1" u="sng" dirty="0" err="1"/>
              <a:t>ai</a:t>
            </a:r>
            <a:r>
              <a:rPr lang="en-GB" sz="2400" b="1" dirty="0"/>
              <a:t>  </a:t>
            </a:r>
            <a:r>
              <a:rPr lang="en-GB" sz="2400" b="1" u="sng" dirty="0"/>
              <a:t>n</a:t>
            </a:r>
          </a:p>
          <a:p>
            <a:endParaRPr lang="en-GB" sz="2400" b="1" u="sng" dirty="0"/>
          </a:p>
          <a:p>
            <a:r>
              <a:rPr lang="en-GB" sz="2400" b="1" dirty="0"/>
              <a:t>Independent segmenting-</a:t>
            </a:r>
            <a:r>
              <a:rPr lang="en-GB" sz="2400" dirty="0"/>
              <a:t> Using dictated words, children identify the sounds, count how many are needs and write the corresponding letter shapes.</a:t>
            </a:r>
          </a:p>
          <a:p>
            <a:r>
              <a:rPr lang="en-GB" sz="2400" b="1" dirty="0"/>
              <a:t>Independent writing. </a:t>
            </a:r>
          </a:p>
          <a:p>
            <a:r>
              <a:rPr lang="en-GB" sz="2400" dirty="0"/>
              <a:t>.</a:t>
            </a:r>
            <a:endParaRPr lang="en-GB" sz="2400" b="1" dirty="0"/>
          </a:p>
        </p:txBody>
      </p:sp>
      <p:sp>
        <p:nvSpPr>
          <p:cNvPr id="5" name="Rectangle 4"/>
          <p:cNvSpPr/>
          <p:nvPr/>
        </p:nvSpPr>
        <p:spPr>
          <a:xfrm>
            <a:off x="149291" y="3956181"/>
            <a:ext cx="5579706" cy="424732"/>
          </a:xfrm>
          <a:prstGeom prst="rect">
            <a:avLst/>
          </a:prstGeom>
        </p:spPr>
        <p:txBody>
          <a:bodyPr wrap="square">
            <a:spAutoFit/>
          </a:bodyPr>
          <a:lstStyle/>
          <a:p>
            <a:pPr>
              <a:lnSpc>
                <a:spcPct val="90000"/>
              </a:lnSpc>
            </a:pPr>
            <a:r>
              <a:rPr lang="en-GB" sz="2400" dirty="0"/>
              <a:t> </a:t>
            </a:r>
          </a:p>
        </p:txBody>
      </p:sp>
      <p:pic>
        <p:nvPicPr>
          <p:cNvPr id="4" name="Picture 3"/>
          <p:cNvPicPr>
            <a:picLocks noChangeAspect="1"/>
          </p:cNvPicPr>
          <p:nvPr/>
        </p:nvPicPr>
        <p:blipFill rotWithShape="1">
          <a:blip r:embed="rId2"/>
          <a:srcRect l="50803" t="42759" r="42654" b="46265"/>
          <a:stretch/>
        </p:blipFill>
        <p:spPr>
          <a:xfrm>
            <a:off x="5728759" y="2255163"/>
            <a:ext cx="847493" cy="802888"/>
          </a:xfrm>
          <a:prstGeom prst="rect">
            <a:avLst/>
          </a:prstGeom>
        </p:spPr>
      </p:pic>
      <p:pic>
        <p:nvPicPr>
          <p:cNvPr id="10" name="Picture 9"/>
          <p:cNvPicPr>
            <a:picLocks noChangeAspect="1"/>
          </p:cNvPicPr>
          <p:nvPr/>
        </p:nvPicPr>
        <p:blipFill rotWithShape="1">
          <a:blip r:embed="rId2"/>
          <a:srcRect l="50803" t="42759" r="42654" b="46265"/>
          <a:stretch/>
        </p:blipFill>
        <p:spPr>
          <a:xfrm>
            <a:off x="440115" y="3956181"/>
            <a:ext cx="847493" cy="802888"/>
          </a:xfrm>
          <a:prstGeom prst="rect">
            <a:avLst/>
          </a:prstGeom>
        </p:spPr>
      </p:pic>
      <p:sp>
        <p:nvSpPr>
          <p:cNvPr id="6" name="TextBox 5">
            <a:extLst>
              <a:ext uri="{FF2B5EF4-FFF2-40B4-BE49-F238E27FC236}">
                <a16:creationId xmlns:a16="http://schemas.microsoft.com/office/drawing/2014/main" id="{F8D11ED2-1BDA-45FC-8CB3-8FC81B829D16}"/>
              </a:ext>
            </a:extLst>
          </p:cNvPr>
          <p:cNvSpPr txBox="1"/>
          <p:nvPr/>
        </p:nvSpPr>
        <p:spPr>
          <a:xfrm>
            <a:off x="10552386" y="220845"/>
            <a:ext cx="378373" cy="369332"/>
          </a:xfrm>
          <a:prstGeom prst="rect">
            <a:avLst/>
          </a:prstGeom>
          <a:noFill/>
        </p:spPr>
        <p:txBody>
          <a:bodyPr wrap="square" rtlCol="0">
            <a:spAutoFit/>
          </a:bodyPr>
          <a:lstStyle/>
          <a:p>
            <a:r>
              <a:rPr lang="en-GB" dirty="0"/>
              <a:t>N</a:t>
            </a:r>
          </a:p>
        </p:txBody>
      </p:sp>
    </p:spTree>
    <p:extLst>
      <p:ext uri="{BB962C8B-B14F-4D97-AF65-F5344CB8AC3E}">
        <p14:creationId xmlns:p14="http://schemas.microsoft.com/office/powerpoint/2010/main" val="4220419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40180"/>
          </a:xfrm>
        </p:spPr>
        <p:txBody>
          <a:bodyPr/>
          <a:lstStyle/>
          <a:p>
            <a:r>
              <a:rPr lang="en-GB" dirty="0"/>
              <a:t>Pencil grip</a:t>
            </a:r>
          </a:p>
        </p:txBody>
      </p:sp>
      <p:pic>
        <p:nvPicPr>
          <p:cNvPr id="3" name="Content Placeholder 2"/>
          <p:cNvPicPr>
            <a:picLocks noGrp="1" noChangeAspect="1"/>
          </p:cNvPicPr>
          <p:nvPr>
            <p:ph idx="1"/>
          </p:nvPr>
        </p:nvPicPr>
        <p:blipFill>
          <a:blip r:embed="rId2"/>
          <a:stretch>
            <a:fillRect/>
          </a:stretch>
        </p:blipFill>
        <p:spPr>
          <a:xfrm>
            <a:off x="775506" y="1492898"/>
            <a:ext cx="10495873" cy="5042939"/>
          </a:xfrm>
          <a:prstGeom prst="rect">
            <a:avLst/>
          </a:prstGeom>
        </p:spPr>
      </p:pic>
    </p:spTree>
    <p:extLst>
      <p:ext uri="{BB962C8B-B14F-4D97-AF65-F5344CB8AC3E}">
        <p14:creationId xmlns:p14="http://schemas.microsoft.com/office/powerpoint/2010/main" val="763467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830" y="220845"/>
            <a:ext cx="9636050" cy="928213"/>
          </a:xfrm>
        </p:spPr>
        <p:txBody>
          <a:bodyPr/>
          <a:lstStyle/>
          <a:p>
            <a:r>
              <a:rPr lang="en-GB" sz="3200" dirty="0"/>
              <a:t>Reading for Pleasure, Reading for Learning.</a:t>
            </a:r>
          </a:p>
        </p:txBody>
      </p:sp>
      <p:sp>
        <p:nvSpPr>
          <p:cNvPr id="3" name="TextBox 2"/>
          <p:cNvSpPr txBox="1"/>
          <p:nvPr/>
        </p:nvSpPr>
        <p:spPr>
          <a:xfrm>
            <a:off x="541989" y="980432"/>
            <a:ext cx="11196735" cy="3046988"/>
          </a:xfrm>
          <a:prstGeom prst="rect">
            <a:avLst/>
          </a:prstGeom>
          <a:noFill/>
        </p:spPr>
        <p:txBody>
          <a:bodyPr wrap="square" rtlCol="0">
            <a:spAutoFit/>
          </a:bodyPr>
          <a:lstStyle/>
          <a:p>
            <a:r>
              <a:rPr lang="en-GB" sz="2400" dirty="0">
                <a:latin typeface="+mj-lt"/>
              </a:rPr>
              <a:t>Reading in reception has two distinct parts and how we read is different depending on what type of reading we are doing.</a:t>
            </a:r>
          </a:p>
          <a:p>
            <a:endParaRPr lang="en-GB" sz="2400" dirty="0">
              <a:latin typeface="+mj-lt"/>
            </a:endParaRPr>
          </a:p>
          <a:p>
            <a:r>
              <a:rPr lang="en-GB" sz="2400" dirty="0">
                <a:latin typeface="+mj-lt"/>
              </a:rPr>
              <a:t>Reading for pleasure is the most important part- we want reading to be fun. </a:t>
            </a:r>
          </a:p>
          <a:p>
            <a:endParaRPr lang="en-GB" sz="2400" dirty="0">
              <a:latin typeface="+mj-lt"/>
            </a:endParaRPr>
          </a:p>
          <a:p>
            <a:r>
              <a:rPr lang="en-GB" sz="2400" dirty="0">
                <a:latin typeface="+mj-lt"/>
              </a:rPr>
              <a:t>Reading for learning is so important, because in order for children to start to independently read for pleasure we need to teach them how to do it.</a:t>
            </a:r>
          </a:p>
        </p:txBody>
      </p:sp>
      <p:sp>
        <p:nvSpPr>
          <p:cNvPr id="4" name="AutoShape 4" descr="Reading Planet – Reading Scheme For Primary School Pupil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863434" y="4485370"/>
            <a:ext cx="2816178" cy="2372630"/>
          </a:xfrm>
          <a:prstGeom prst="rect">
            <a:avLst/>
          </a:prstGeom>
        </p:spPr>
      </p:pic>
      <p:pic>
        <p:nvPicPr>
          <p:cNvPr id="10" name="Picture 9">
            <a:extLst>
              <a:ext uri="{FF2B5EF4-FFF2-40B4-BE49-F238E27FC236}">
                <a16:creationId xmlns:a16="http://schemas.microsoft.com/office/drawing/2014/main" id="{A79DFF90-3635-4AED-B075-D150804F98F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945764" y="4485371"/>
            <a:ext cx="2895975" cy="2238588"/>
          </a:xfrm>
          <a:prstGeom prst="rect">
            <a:avLst/>
          </a:prstGeom>
        </p:spPr>
      </p:pic>
      <p:sp>
        <p:nvSpPr>
          <p:cNvPr id="7" name="TextBox 6">
            <a:extLst>
              <a:ext uri="{FF2B5EF4-FFF2-40B4-BE49-F238E27FC236}">
                <a16:creationId xmlns:a16="http://schemas.microsoft.com/office/drawing/2014/main" id="{F0C7FBEE-9CB6-46C0-9EA4-6543DA26353F}"/>
              </a:ext>
            </a:extLst>
          </p:cNvPr>
          <p:cNvSpPr txBox="1"/>
          <p:nvPr/>
        </p:nvSpPr>
        <p:spPr>
          <a:xfrm>
            <a:off x="3740453" y="6539292"/>
            <a:ext cx="2816178" cy="369332"/>
          </a:xfrm>
          <a:prstGeom prst="rect">
            <a:avLst/>
          </a:prstGeom>
          <a:noFill/>
        </p:spPr>
        <p:txBody>
          <a:bodyPr wrap="square" rtlCol="0">
            <a:spAutoFit/>
          </a:bodyPr>
          <a:lstStyle/>
          <a:p>
            <a:r>
              <a:rPr lang="en-GB" sz="900">
                <a:hlinkClick r:id="rId5" tooltip="https://journalistsresource.org/education/minority-teachers-students-same-race-research/"/>
              </a:rPr>
              <a:t>This Photo</a:t>
            </a:r>
            <a:r>
              <a:rPr lang="en-GB" sz="900"/>
              <a:t> by Unknown Author is licensed under </a:t>
            </a:r>
            <a:r>
              <a:rPr lang="en-GB" sz="900">
                <a:hlinkClick r:id="rId6" tooltip="https://creativecommons.org/licenses/by-nd/3.0/"/>
              </a:rPr>
              <a:t>CC BY-ND</a:t>
            </a:r>
            <a:endParaRPr lang="en-GB" sz="900"/>
          </a:p>
        </p:txBody>
      </p:sp>
      <p:sp>
        <p:nvSpPr>
          <p:cNvPr id="13" name="TextBox 12">
            <a:extLst>
              <a:ext uri="{FF2B5EF4-FFF2-40B4-BE49-F238E27FC236}">
                <a16:creationId xmlns:a16="http://schemas.microsoft.com/office/drawing/2014/main" id="{4FECBF8D-0087-473A-A5ED-EB547EEEC15C}"/>
              </a:ext>
            </a:extLst>
          </p:cNvPr>
          <p:cNvSpPr txBox="1"/>
          <p:nvPr/>
        </p:nvSpPr>
        <p:spPr>
          <a:xfrm>
            <a:off x="10489324" y="220845"/>
            <a:ext cx="472966" cy="369332"/>
          </a:xfrm>
          <a:prstGeom prst="rect">
            <a:avLst/>
          </a:prstGeom>
          <a:noFill/>
        </p:spPr>
        <p:txBody>
          <a:bodyPr wrap="square" rtlCol="0">
            <a:spAutoFit/>
          </a:bodyPr>
          <a:lstStyle/>
          <a:p>
            <a:r>
              <a:rPr lang="en-GB" dirty="0"/>
              <a:t>N</a:t>
            </a:r>
          </a:p>
        </p:txBody>
      </p:sp>
    </p:spTree>
    <p:extLst>
      <p:ext uri="{BB962C8B-B14F-4D97-AF65-F5344CB8AC3E}">
        <p14:creationId xmlns:p14="http://schemas.microsoft.com/office/powerpoint/2010/main" val="3248474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830" y="220845"/>
            <a:ext cx="9636050" cy="928213"/>
          </a:xfrm>
        </p:spPr>
        <p:txBody>
          <a:bodyPr/>
          <a:lstStyle/>
          <a:p>
            <a:r>
              <a:rPr lang="en-GB" dirty="0"/>
              <a:t>Reading- Rising Stars Phonics</a:t>
            </a:r>
          </a:p>
        </p:txBody>
      </p:sp>
      <p:sp>
        <p:nvSpPr>
          <p:cNvPr id="3" name="TextBox 2"/>
          <p:cNvSpPr txBox="1"/>
          <p:nvPr/>
        </p:nvSpPr>
        <p:spPr>
          <a:xfrm>
            <a:off x="541989" y="980432"/>
            <a:ext cx="11196735" cy="1938992"/>
          </a:xfrm>
          <a:prstGeom prst="rect">
            <a:avLst/>
          </a:prstGeom>
          <a:noFill/>
        </p:spPr>
        <p:txBody>
          <a:bodyPr wrap="square" rtlCol="0">
            <a:spAutoFit/>
          </a:bodyPr>
          <a:lstStyle/>
          <a:p>
            <a:r>
              <a:rPr lang="en-GB" sz="2400" dirty="0">
                <a:latin typeface="+mj-lt"/>
              </a:rPr>
              <a:t>Reading is about making sense of words, by looking at written symbols and making meaning from them. </a:t>
            </a:r>
          </a:p>
          <a:p>
            <a:r>
              <a:rPr lang="en-GB" sz="2400" dirty="0">
                <a:latin typeface="+mj-lt"/>
              </a:rPr>
              <a:t>Schools have to teach reading using a synthetic phonics approach- where words are broken up into the smallest units of sound and blend them together to read, or hear each unit of sound to write</a:t>
            </a:r>
          </a:p>
        </p:txBody>
      </p:sp>
      <p:sp>
        <p:nvSpPr>
          <p:cNvPr id="5" name="Rectangle 4"/>
          <p:cNvSpPr/>
          <p:nvPr/>
        </p:nvSpPr>
        <p:spPr>
          <a:xfrm>
            <a:off x="149290" y="3956181"/>
            <a:ext cx="6759509" cy="2419124"/>
          </a:xfrm>
          <a:prstGeom prst="rect">
            <a:avLst/>
          </a:prstGeom>
        </p:spPr>
        <p:txBody>
          <a:bodyPr wrap="square">
            <a:spAutoFit/>
          </a:bodyPr>
          <a:lstStyle/>
          <a:p>
            <a:pPr>
              <a:lnSpc>
                <a:spcPct val="90000"/>
              </a:lnSpc>
            </a:pPr>
            <a:r>
              <a:rPr lang="en-GB" sz="2400" dirty="0"/>
              <a:t>Letters are introduced at a steady pace- 2 a week.</a:t>
            </a:r>
          </a:p>
          <a:p>
            <a:pPr>
              <a:lnSpc>
                <a:spcPct val="90000"/>
              </a:lnSpc>
            </a:pPr>
            <a:r>
              <a:rPr lang="en-GB" sz="2400" dirty="0"/>
              <a:t>Consistent daily practice.</a:t>
            </a:r>
          </a:p>
          <a:p>
            <a:pPr>
              <a:lnSpc>
                <a:spcPct val="90000"/>
              </a:lnSpc>
            </a:pPr>
            <a:r>
              <a:rPr lang="en-GB" sz="2400" dirty="0"/>
              <a:t>The aim is for all children to keep up with the process.</a:t>
            </a:r>
          </a:p>
          <a:p>
            <a:pPr>
              <a:lnSpc>
                <a:spcPct val="90000"/>
              </a:lnSpc>
            </a:pPr>
            <a:r>
              <a:rPr lang="en-GB" sz="2400" dirty="0"/>
              <a:t>There will be a difference in approach from previous years.</a:t>
            </a:r>
          </a:p>
        </p:txBody>
      </p:sp>
      <p:sp>
        <p:nvSpPr>
          <p:cNvPr id="6" name="TextBox 5"/>
          <p:cNvSpPr txBox="1"/>
          <p:nvPr/>
        </p:nvSpPr>
        <p:spPr>
          <a:xfrm>
            <a:off x="541989" y="3437641"/>
            <a:ext cx="8956574" cy="369332"/>
          </a:xfrm>
          <a:prstGeom prst="rect">
            <a:avLst/>
          </a:prstGeom>
          <a:noFill/>
        </p:spPr>
        <p:txBody>
          <a:bodyPr wrap="square" rtlCol="0">
            <a:spAutoFit/>
          </a:bodyPr>
          <a:lstStyle/>
          <a:p>
            <a:r>
              <a:rPr lang="en-GB" dirty="0"/>
              <a:t>Tricky words and phonic sounds.</a:t>
            </a:r>
          </a:p>
        </p:txBody>
      </p:sp>
      <p:sp>
        <p:nvSpPr>
          <p:cNvPr id="4" name="AutoShape 4" descr="Reading Planet – Reading Scheme For Primary School Pupil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2"/>
          <a:stretch>
            <a:fillRect/>
          </a:stretch>
        </p:blipFill>
        <p:spPr>
          <a:xfrm>
            <a:off x="9583767" y="2779188"/>
            <a:ext cx="2133600" cy="2143125"/>
          </a:xfrm>
          <a:prstGeom prst="rect">
            <a:avLst/>
          </a:prstGeom>
        </p:spPr>
      </p:pic>
      <p:pic>
        <p:nvPicPr>
          <p:cNvPr id="9" name="Picture 8"/>
          <p:cNvPicPr>
            <a:picLocks noChangeAspect="1"/>
          </p:cNvPicPr>
          <p:nvPr/>
        </p:nvPicPr>
        <p:blipFill>
          <a:blip r:embed="rId3"/>
          <a:stretch>
            <a:fillRect/>
          </a:stretch>
        </p:blipFill>
        <p:spPr>
          <a:xfrm>
            <a:off x="6978293" y="5079813"/>
            <a:ext cx="2626831" cy="1681172"/>
          </a:xfrm>
          <a:prstGeom prst="rect">
            <a:avLst/>
          </a:prstGeom>
        </p:spPr>
      </p:pic>
      <p:sp>
        <p:nvSpPr>
          <p:cNvPr id="7" name="TextBox 6">
            <a:extLst>
              <a:ext uri="{FF2B5EF4-FFF2-40B4-BE49-F238E27FC236}">
                <a16:creationId xmlns:a16="http://schemas.microsoft.com/office/drawing/2014/main" id="{8A6699AF-EE80-40F4-BC45-56771B6C6D90}"/>
              </a:ext>
            </a:extLst>
          </p:cNvPr>
          <p:cNvSpPr txBox="1"/>
          <p:nvPr/>
        </p:nvSpPr>
        <p:spPr>
          <a:xfrm>
            <a:off x="10510345" y="220845"/>
            <a:ext cx="420414" cy="369332"/>
          </a:xfrm>
          <a:prstGeom prst="rect">
            <a:avLst/>
          </a:prstGeom>
          <a:noFill/>
        </p:spPr>
        <p:txBody>
          <a:bodyPr wrap="square" rtlCol="0">
            <a:spAutoFit/>
          </a:bodyPr>
          <a:lstStyle/>
          <a:p>
            <a:r>
              <a:rPr lang="en-GB" dirty="0"/>
              <a:t>L</a:t>
            </a:r>
          </a:p>
        </p:txBody>
      </p:sp>
    </p:spTree>
    <p:extLst>
      <p:ext uri="{BB962C8B-B14F-4D97-AF65-F5344CB8AC3E}">
        <p14:creationId xmlns:p14="http://schemas.microsoft.com/office/powerpoint/2010/main" val="2752014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830" y="220845"/>
            <a:ext cx="10306610" cy="928213"/>
          </a:xfrm>
        </p:spPr>
        <p:txBody>
          <a:bodyPr/>
          <a:lstStyle/>
          <a:p>
            <a:r>
              <a:rPr lang="en-GB" dirty="0"/>
              <a:t>Reading- making meaning from marks</a:t>
            </a:r>
          </a:p>
        </p:txBody>
      </p:sp>
      <p:sp>
        <p:nvSpPr>
          <p:cNvPr id="3" name="TextBox 2"/>
          <p:cNvSpPr txBox="1"/>
          <p:nvPr/>
        </p:nvSpPr>
        <p:spPr>
          <a:xfrm>
            <a:off x="447869" y="1306286"/>
            <a:ext cx="11196735" cy="1754326"/>
          </a:xfrm>
          <a:prstGeom prst="rect">
            <a:avLst/>
          </a:prstGeom>
          <a:noFill/>
        </p:spPr>
        <p:txBody>
          <a:bodyPr wrap="square" rtlCol="0">
            <a:spAutoFit/>
          </a:bodyPr>
          <a:lstStyle/>
          <a:p>
            <a:r>
              <a:rPr lang="en-GB" dirty="0">
                <a:latin typeface="Wingdings" panose="05000000000000000000" pitchFamily="2" charset="2"/>
              </a:rPr>
              <a:t>You are trying to read this and it probably doesn’t make much sense to you. That is because you don’t have the skills it takes to read it. You will need to learn what each of the letter shapes mean and how they go together to make words. Some of the words won’t even sound like the letters that are in them.</a:t>
            </a:r>
          </a:p>
        </p:txBody>
      </p:sp>
      <p:sp>
        <p:nvSpPr>
          <p:cNvPr id="5" name="Rectangle 4"/>
          <p:cNvSpPr/>
          <p:nvPr/>
        </p:nvSpPr>
        <p:spPr>
          <a:xfrm>
            <a:off x="149291" y="3956181"/>
            <a:ext cx="5579706" cy="424732"/>
          </a:xfrm>
          <a:prstGeom prst="rect">
            <a:avLst/>
          </a:prstGeom>
        </p:spPr>
        <p:txBody>
          <a:bodyPr wrap="square">
            <a:spAutoFit/>
          </a:bodyPr>
          <a:lstStyle/>
          <a:p>
            <a:pPr>
              <a:lnSpc>
                <a:spcPct val="90000"/>
              </a:lnSpc>
            </a:pPr>
            <a:r>
              <a:rPr lang="en-GB" sz="2400" dirty="0"/>
              <a:t> </a:t>
            </a:r>
          </a:p>
        </p:txBody>
      </p:sp>
      <p:sp>
        <p:nvSpPr>
          <p:cNvPr id="6" name="TextBox 5"/>
          <p:cNvSpPr txBox="1"/>
          <p:nvPr/>
        </p:nvSpPr>
        <p:spPr>
          <a:xfrm>
            <a:off x="541989" y="3452326"/>
            <a:ext cx="8764571" cy="2492990"/>
          </a:xfrm>
          <a:prstGeom prst="rect">
            <a:avLst/>
          </a:prstGeom>
          <a:noFill/>
        </p:spPr>
        <p:txBody>
          <a:bodyPr wrap="square" rtlCol="0">
            <a:spAutoFit/>
          </a:bodyPr>
          <a:lstStyle/>
          <a:p>
            <a:r>
              <a:rPr lang="en-GB" dirty="0"/>
              <a:t>Teaching order of the graphemes. Phonemes and digraphs</a:t>
            </a:r>
          </a:p>
          <a:p>
            <a:endParaRPr lang="en-GB" dirty="0"/>
          </a:p>
          <a:p>
            <a:r>
              <a:rPr lang="en-GB" sz="2400" dirty="0"/>
              <a:t>s, a, t, I, p, n, m, d, g, o, c, k,</a:t>
            </a:r>
          </a:p>
          <a:p>
            <a:r>
              <a:rPr lang="en-GB" sz="2400" dirty="0" err="1"/>
              <a:t>ck</a:t>
            </a:r>
            <a:r>
              <a:rPr lang="en-GB" sz="2400" dirty="0"/>
              <a:t>, e, u, r, h, b, f, </a:t>
            </a:r>
            <a:r>
              <a:rPr lang="en-GB" sz="2400" dirty="0" err="1"/>
              <a:t>ff</a:t>
            </a:r>
            <a:r>
              <a:rPr lang="en-GB" sz="2400" dirty="0"/>
              <a:t>, l, </a:t>
            </a:r>
            <a:r>
              <a:rPr lang="en-GB" sz="2400" dirty="0" err="1"/>
              <a:t>ll</a:t>
            </a:r>
            <a:r>
              <a:rPr lang="en-GB" sz="2400" dirty="0"/>
              <a:t>, </a:t>
            </a:r>
            <a:r>
              <a:rPr lang="en-GB" sz="2400" dirty="0" err="1"/>
              <a:t>ss</a:t>
            </a:r>
            <a:endParaRPr lang="en-GB" sz="2400" dirty="0"/>
          </a:p>
          <a:p>
            <a:r>
              <a:rPr lang="en-GB" sz="2400" dirty="0"/>
              <a:t>J, v, w, x, y, z, </a:t>
            </a:r>
            <a:r>
              <a:rPr lang="en-GB" sz="2400" dirty="0" err="1"/>
              <a:t>zz</a:t>
            </a:r>
            <a:r>
              <a:rPr lang="en-GB" sz="2400" dirty="0"/>
              <a:t>, </a:t>
            </a:r>
            <a:r>
              <a:rPr lang="en-GB" sz="2400" dirty="0" err="1"/>
              <a:t>qu</a:t>
            </a:r>
            <a:endParaRPr lang="en-GB" sz="2400" dirty="0"/>
          </a:p>
          <a:p>
            <a:r>
              <a:rPr lang="en-GB" sz="2400" dirty="0" err="1"/>
              <a:t>ch</a:t>
            </a:r>
            <a:r>
              <a:rPr lang="en-GB" sz="2400" dirty="0"/>
              <a:t>, </a:t>
            </a:r>
            <a:r>
              <a:rPr lang="en-GB" sz="2400" dirty="0" err="1"/>
              <a:t>sh</a:t>
            </a:r>
            <a:r>
              <a:rPr lang="en-GB" sz="2400" dirty="0"/>
              <a:t>, </a:t>
            </a:r>
            <a:r>
              <a:rPr lang="en-GB" sz="2400" dirty="0" err="1"/>
              <a:t>th</a:t>
            </a:r>
            <a:r>
              <a:rPr lang="en-GB" sz="2400" dirty="0"/>
              <a:t>, ng, </a:t>
            </a:r>
            <a:r>
              <a:rPr lang="en-GB" sz="2400" dirty="0" err="1"/>
              <a:t>ai</a:t>
            </a:r>
            <a:r>
              <a:rPr lang="en-GB" sz="2400" dirty="0"/>
              <a:t>, </a:t>
            </a:r>
            <a:r>
              <a:rPr lang="en-GB" sz="2400" dirty="0" err="1"/>
              <a:t>ee</a:t>
            </a:r>
            <a:r>
              <a:rPr lang="en-GB" sz="2400" dirty="0"/>
              <a:t>, </a:t>
            </a:r>
            <a:r>
              <a:rPr lang="en-GB" sz="2400" dirty="0" err="1"/>
              <a:t>igh</a:t>
            </a:r>
            <a:r>
              <a:rPr lang="en-GB" sz="2400" dirty="0"/>
              <a:t>, </a:t>
            </a:r>
            <a:r>
              <a:rPr lang="en-GB" sz="2400" dirty="0" err="1"/>
              <a:t>oa</a:t>
            </a:r>
            <a:r>
              <a:rPr lang="en-GB" sz="2400" dirty="0"/>
              <a:t>, </a:t>
            </a:r>
            <a:r>
              <a:rPr lang="en-GB" sz="2400" dirty="0" err="1"/>
              <a:t>oo</a:t>
            </a:r>
            <a:r>
              <a:rPr lang="en-GB" sz="2400" dirty="0"/>
              <a:t>,</a:t>
            </a:r>
          </a:p>
          <a:p>
            <a:r>
              <a:rPr lang="en-GB" sz="2400" dirty="0" err="1"/>
              <a:t>ar</a:t>
            </a:r>
            <a:r>
              <a:rPr lang="en-GB" sz="2400" dirty="0"/>
              <a:t>, or, </a:t>
            </a:r>
            <a:r>
              <a:rPr lang="en-GB" sz="2400" dirty="0" err="1"/>
              <a:t>ur</a:t>
            </a:r>
            <a:r>
              <a:rPr lang="en-GB" sz="2400" dirty="0"/>
              <a:t>, ow, oi, ear, air, </a:t>
            </a:r>
            <a:r>
              <a:rPr lang="en-GB" sz="2400" dirty="0" err="1"/>
              <a:t>ure</a:t>
            </a:r>
            <a:r>
              <a:rPr lang="en-GB" sz="2400" dirty="0"/>
              <a:t>, </a:t>
            </a:r>
            <a:r>
              <a:rPr lang="en-GB" sz="2400" dirty="0" err="1"/>
              <a:t>er</a:t>
            </a:r>
            <a:endParaRPr lang="en-GB" sz="2400" dirty="0"/>
          </a:p>
        </p:txBody>
      </p:sp>
      <p:pic>
        <p:nvPicPr>
          <p:cNvPr id="7" name="Picture 6"/>
          <p:cNvPicPr>
            <a:picLocks noChangeAspect="1"/>
          </p:cNvPicPr>
          <p:nvPr/>
        </p:nvPicPr>
        <p:blipFill>
          <a:blip r:embed="rId2"/>
          <a:stretch>
            <a:fillRect/>
          </a:stretch>
        </p:blipFill>
        <p:spPr>
          <a:xfrm>
            <a:off x="7204322" y="3217840"/>
            <a:ext cx="4160366" cy="2926870"/>
          </a:xfrm>
          <a:prstGeom prst="rect">
            <a:avLst/>
          </a:prstGeom>
        </p:spPr>
      </p:pic>
      <p:sp>
        <p:nvSpPr>
          <p:cNvPr id="4" name="TextBox 3">
            <a:extLst>
              <a:ext uri="{FF2B5EF4-FFF2-40B4-BE49-F238E27FC236}">
                <a16:creationId xmlns:a16="http://schemas.microsoft.com/office/drawing/2014/main" id="{84B6DD1F-3B7D-4B3C-AF45-864A853A9250}"/>
              </a:ext>
            </a:extLst>
          </p:cNvPr>
          <p:cNvSpPr txBox="1"/>
          <p:nvPr/>
        </p:nvSpPr>
        <p:spPr>
          <a:xfrm>
            <a:off x="10552386" y="220845"/>
            <a:ext cx="461054" cy="369332"/>
          </a:xfrm>
          <a:prstGeom prst="rect">
            <a:avLst/>
          </a:prstGeom>
          <a:noFill/>
        </p:spPr>
        <p:txBody>
          <a:bodyPr wrap="square" rtlCol="0">
            <a:spAutoFit/>
          </a:bodyPr>
          <a:lstStyle/>
          <a:p>
            <a:r>
              <a:rPr lang="en-GB" dirty="0"/>
              <a:t>L</a:t>
            </a:r>
          </a:p>
        </p:txBody>
      </p:sp>
    </p:spTree>
    <p:extLst>
      <p:ext uri="{BB962C8B-B14F-4D97-AF65-F5344CB8AC3E}">
        <p14:creationId xmlns:p14="http://schemas.microsoft.com/office/powerpoint/2010/main" val="1714176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830" y="220845"/>
            <a:ext cx="10306610" cy="928213"/>
          </a:xfrm>
        </p:spPr>
        <p:txBody>
          <a:bodyPr/>
          <a:lstStyle/>
          <a:p>
            <a:r>
              <a:rPr lang="en-GB" dirty="0"/>
              <a:t>Reading- making meaning from marks</a:t>
            </a:r>
          </a:p>
        </p:txBody>
      </p:sp>
      <p:sp>
        <p:nvSpPr>
          <p:cNvPr id="3" name="TextBox 2"/>
          <p:cNvSpPr txBox="1"/>
          <p:nvPr/>
        </p:nvSpPr>
        <p:spPr>
          <a:xfrm>
            <a:off x="379143" y="1026877"/>
            <a:ext cx="11546726" cy="5632311"/>
          </a:xfrm>
          <a:prstGeom prst="rect">
            <a:avLst/>
          </a:prstGeom>
          <a:noFill/>
        </p:spPr>
        <p:txBody>
          <a:bodyPr wrap="square" rtlCol="0">
            <a:spAutoFit/>
          </a:bodyPr>
          <a:lstStyle/>
          <a:p>
            <a:r>
              <a:rPr lang="en-GB" sz="2400" dirty="0"/>
              <a:t>Blending is the process of running sounds together to make words for reading</a:t>
            </a:r>
          </a:p>
          <a:p>
            <a:r>
              <a:rPr lang="en-GB" sz="2400" b="1" dirty="0"/>
              <a:t>Oral blending- </a:t>
            </a:r>
            <a:r>
              <a:rPr lang="en-GB" b="1" dirty="0"/>
              <a:t> </a:t>
            </a:r>
            <a:r>
              <a:rPr lang="en-GB" sz="2400" dirty="0"/>
              <a:t>can be done at any time,                                                          get your   </a:t>
            </a:r>
            <a:r>
              <a:rPr lang="en-GB" sz="2400" b="1" dirty="0" err="1"/>
              <a:t>b.a.g</a:t>
            </a:r>
            <a:r>
              <a:rPr lang="en-GB" sz="2400" b="1" dirty="0"/>
              <a:t>.  </a:t>
            </a:r>
            <a:r>
              <a:rPr lang="en-GB" sz="2400" dirty="0"/>
              <a:t>put on your   </a:t>
            </a:r>
            <a:r>
              <a:rPr lang="en-GB" sz="2400" b="1" dirty="0"/>
              <a:t>h.a.t.</a:t>
            </a:r>
          </a:p>
          <a:p>
            <a:r>
              <a:rPr lang="en-GB" sz="2400" b="1" dirty="0"/>
              <a:t>Modelled blending </a:t>
            </a:r>
            <a:r>
              <a:rPr lang="en-GB" sz="2400" dirty="0"/>
              <a:t>– pointing to each of the graphemes in a word, saying the sound, then running your finger underneath the whole word and saying the word out loud.</a:t>
            </a:r>
          </a:p>
          <a:p>
            <a:endParaRPr lang="en-GB" sz="2400" dirty="0"/>
          </a:p>
          <a:p>
            <a:endParaRPr lang="en-GB" sz="2400" b="1" dirty="0"/>
          </a:p>
          <a:p>
            <a:r>
              <a:rPr lang="en-GB" sz="2400" b="1" dirty="0"/>
              <a:t>                               </a:t>
            </a:r>
            <a:r>
              <a:rPr lang="en-GB" sz="2400" b="1" u="sng" dirty="0"/>
              <a:t>b</a:t>
            </a:r>
            <a:r>
              <a:rPr lang="en-GB" sz="2400" b="1" dirty="0"/>
              <a:t>   </a:t>
            </a:r>
            <a:r>
              <a:rPr lang="en-GB" sz="2400" b="1" u="sng" dirty="0"/>
              <a:t>a </a:t>
            </a:r>
            <a:r>
              <a:rPr lang="en-GB" sz="2400" b="1" dirty="0"/>
              <a:t>  </a:t>
            </a:r>
            <a:r>
              <a:rPr lang="en-GB" sz="2400" b="1" u="sng" dirty="0"/>
              <a:t>g </a:t>
            </a:r>
            <a:r>
              <a:rPr lang="en-GB" sz="2400" b="1" dirty="0"/>
              <a:t>                         </a:t>
            </a:r>
            <a:r>
              <a:rPr lang="en-GB" sz="2400" b="1" u="sng" dirty="0"/>
              <a:t>h </a:t>
            </a:r>
            <a:r>
              <a:rPr lang="en-GB" sz="2400" b="1" dirty="0"/>
              <a:t>   </a:t>
            </a:r>
            <a:r>
              <a:rPr lang="en-GB" sz="2400" b="1" u="sng" dirty="0"/>
              <a:t>a </a:t>
            </a:r>
            <a:r>
              <a:rPr lang="en-GB" sz="2400" b="1" dirty="0"/>
              <a:t>  </a:t>
            </a:r>
            <a:r>
              <a:rPr lang="en-GB" sz="2400" b="1" u="sng" dirty="0"/>
              <a:t> t                            </a:t>
            </a:r>
          </a:p>
          <a:p>
            <a:r>
              <a:rPr lang="en-GB" sz="2400" b="1" dirty="0"/>
              <a:t>Supported blending </a:t>
            </a:r>
            <a:r>
              <a:rPr lang="en-GB" sz="2400" dirty="0"/>
              <a:t>adult points to the graphemes in each word whilst child says them, then runs finger under the whole word to make the word</a:t>
            </a:r>
          </a:p>
          <a:p>
            <a:r>
              <a:rPr lang="en-GB" sz="2400" b="1" dirty="0"/>
              <a:t>Independent blending-</a:t>
            </a:r>
            <a:r>
              <a:rPr lang="en-GB" sz="2400" dirty="0"/>
              <a:t> this starts out loud and then the child may sound out in their head as they read</a:t>
            </a:r>
            <a:endParaRPr lang="en-GB" sz="2400" b="1" dirty="0"/>
          </a:p>
          <a:p>
            <a:r>
              <a:rPr lang="en-GB" sz="2400" b="1" dirty="0"/>
              <a:t>Fluency- </a:t>
            </a:r>
            <a:r>
              <a:rPr lang="en-GB" sz="2400" dirty="0"/>
              <a:t>This is something we are aiming for, but continuing to use sounding out is important so that words are not guessed.</a:t>
            </a:r>
            <a:endParaRPr lang="en-GB" sz="2400" b="1" dirty="0"/>
          </a:p>
        </p:txBody>
      </p:sp>
      <p:sp>
        <p:nvSpPr>
          <p:cNvPr id="5" name="Rectangle 4"/>
          <p:cNvSpPr/>
          <p:nvPr/>
        </p:nvSpPr>
        <p:spPr>
          <a:xfrm>
            <a:off x="149291" y="3956181"/>
            <a:ext cx="5579706" cy="424732"/>
          </a:xfrm>
          <a:prstGeom prst="rect">
            <a:avLst/>
          </a:prstGeom>
        </p:spPr>
        <p:txBody>
          <a:bodyPr wrap="square">
            <a:spAutoFit/>
          </a:bodyPr>
          <a:lstStyle/>
          <a:p>
            <a:pPr>
              <a:lnSpc>
                <a:spcPct val="90000"/>
              </a:lnSpc>
            </a:pPr>
            <a:r>
              <a:rPr lang="en-GB" sz="2400" dirty="0"/>
              <a:t> </a:t>
            </a:r>
          </a:p>
        </p:txBody>
      </p:sp>
      <p:pic>
        <p:nvPicPr>
          <p:cNvPr id="8" name="Picture 7" descr="Clipart - Shopping Ba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2853" y="3075563"/>
            <a:ext cx="698493" cy="955205"/>
          </a:xfrm>
          <a:prstGeom prst="rect">
            <a:avLst/>
          </a:prstGeom>
        </p:spPr>
      </p:pic>
      <p:pic>
        <p:nvPicPr>
          <p:cNvPr id="9" name="Picture 8" descr="Montique H-1914 Mens Straw Fedora Hat Purple | Abby Fash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7989" y="3227736"/>
            <a:ext cx="821202" cy="473154"/>
          </a:xfrm>
          <a:prstGeom prst="rect">
            <a:avLst/>
          </a:prstGeom>
        </p:spPr>
      </p:pic>
      <p:sp>
        <p:nvSpPr>
          <p:cNvPr id="4" name="TextBox 3">
            <a:extLst>
              <a:ext uri="{FF2B5EF4-FFF2-40B4-BE49-F238E27FC236}">
                <a16:creationId xmlns:a16="http://schemas.microsoft.com/office/drawing/2014/main" id="{AF20B5F8-E90A-4341-A434-5B0456D00A71}"/>
              </a:ext>
            </a:extLst>
          </p:cNvPr>
          <p:cNvSpPr txBox="1"/>
          <p:nvPr/>
        </p:nvSpPr>
        <p:spPr>
          <a:xfrm>
            <a:off x="10541876" y="220845"/>
            <a:ext cx="471564" cy="369332"/>
          </a:xfrm>
          <a:prstGeom prst="rect">
            <a:avLst/>
          </a:prstGeom>
          <a:noFill/>
        </p:spPr>
        <p:txBody>
          <a:bodyPr wrap="square" rtlCol="0">
            <a:spAutoFit/>
          </a:bodyPr>
          <a:lstStyle/>
          <a:p>
            <a:r>
              <a:rPr lang="en-GB" dirty="0"/>
              <a:t>N</a:t>
            </a:r>
          </a:p>
        </p:txBody>
      </p:sp>
    </p:spTree>
    <p:extLst>
      <p:ext uri="{BB962C8B-B14F-4D97-AF65-F5344CB8AC3E}">
        <p14:creationId xmlns:p14="http://schemas.microsoft.com/office/powerpoint/2010/main" val="264470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830" y="220845"/>
            <a:ext cx="10306610" cy="928213"/>
          </a:xfrm>
        </p:spPr>
        <p:txBody>
          <a:bodyPr/>
          <a:lstStyle/>
          <a:p>
            <a:r>
              <a:rPr lang="en-GB" dirty="0"/>
              <a:t>Reading- making meaning from marks</a:t>
            </a:r>
          </a:p>
        </p:txBody>
      </p:sp>
      <p:sp>
        <p:nvSpPr>
          <p:cNvPr id="3" name="TextBox 2"/>
          <p:cNvSpPr txBox="1"/>
          <p:nvPr/>
        </p:nvSpPr>
        <p:spPr>
          <a:xfrm>
            <a:off x="447869" y="1306286"/>
            <a:ext cx="11196735" cy="1200329"/>
          </a:xfrm>
          <a:prstGeom prst="rect">
            <a:avLst/>
          </a:prstGeom>
          <a:noFill/>
        </p:spPr>
        <p:txBody>
          <a:bodyPr wrap="square" rtlCol="0">
            <a:spAutoFit/>
          </a:bodyPr>
          <a:lstStyle/>
          <a:p>
            <a:r>
              <a:rPr lang="en-GB" sz="2400" dirty="0">
                <a:latin typeface="+mj-lt"/>
              </a:rPr>
              <a:t>For some words the phonetic system does not work so we teach the concept of Tricky Words. Tricky words are learned by sight. </a:t>
            </a:r>
          </a:p>
          <a:p>
            <a:r>
              <a:rPr lang="en-GB" sz="2400" dirty="0">
                <a:latin typeface="+mj-lt"/>
              </a:rPr>
              <a:t>We draw attention to the ‘tricky’ parts of the word</a:t>
            </a:r>
          </a:p>
        </p:txBody>
      </p:sp>
      <p:sp>
        <p:nvSpPr>
          <p:cNvPr id="5" name="Rectangle 4"/>
          <p:cNvSpPr/>
          <p:nvPr/>
        </p:nvSpPr>
        <p:spPr>
          <a:xfrm>
            <a:off x="706830" y="3798629"/>
            <a:ext cx="5579706" cy="2086725"/>
          </a:xfrm>
          <a:prstGeom prst="rect">
            <a:avLst/>
          </a:prstGeom>
        </p:spPr>
        <p:txBody>
          <a:bodyPr wrap="square">
            <a:spAutoFit/>
          </a:bodyPr>
          <a:lstStyle/>
          <a:p>
            <a:pPr>
              <a:lnSpc>
                <a:spcPct val="90000"/>
              </a:lnSpc>
            </a:pPr>
            <a:r>
              <a:rPr lang="en-GB" sz="2400" dirty="0"/>
              <a:t>The first sets of words are :-</a:t>
            </a:r>
          </a:p>
          <a:p>
            <a:pPr>
              <a:lnSpc>
                <a:spcPct val="90000"/>
              </a:lnSpc>
            </a:pPr>
            <a:r>
              <a:rPr lang="en-GB" sz="2400" dirty="0"/>
              <a:t>1) to go no I the  </a:t>
            </a:r>
          </a:p>
          <a:p>
            <a:pPr>
              <a:lnSpc>
                <a:spcPct val="90000"/>
              </a:lnSpc>
            </a:pPr>
            <a:r>
              <a:rPr lang="en-GB" sz="2400" dirty="0"/>
              <a:t>2) me he we be she </a:t>
            </a:r>
          </a:p>
          <a:p>
            <a:pPr>
              <a:lnSpc>
                <a:spcPct val="90000"/>
              </a:lnSpc>
            </a:pPr>
            <a:r>
              <a:rPr lang="en-GB" sz="2400" dirty="0"/>
              <a:t>are you they her, said, have, like, so do, some, come, little, one, were, out, what, when, where</a:t>
            </a:r>
          </a:p>
        </p:txBody>
      </p:sp>
      <p:sp>
        <p:nvSpPr>
          <p:cNvPr id="6" name="TextBox 5"/>
          <p:cNvSpPr txBox="1"/>
          <p:nvPr/>
        </p:nvSpPr>
        <p:spPr>
          <a:xfrm>
            <a:off x="706830" y="2783290"/>
            <a:ext cx="8956574" cy="369332"/>
          </a:xfrm>
          <a:prstGeom prst="rect">
            <a:avLst/>
          </a:prstGeom>
          <a:noFill/>
        </p:spPr>
        <p:txBody>
          <a:bodyPr wrap="square" rtlCol="0">
            <a:spAutoFit/>
          </a:bodyPr>
          <a:lstStyle/>
          <a:p>
            <a:r>
              <a:rPr lang="en-GB" dirty="0"/>
              <a:t>Tricky words and phonic sounds.</a:t>
            </a:r>
          </a:p>
        </p:txBody>
      </p:sp>
      <p:sp>
        <p:nvSpPr>
          <p:cNvPr id="4" name="TextBox 3">
            <a:extLst>
              <a:ext uri="{FF2B5EF4-FFF2-40B4-BE49-F238E27FC236}">
                <a16:creationId xmlns:a16="http://schemas.microsoft.com/office/drawing/2014/main" id="{8A847222-EA2B-4D2B-996A-1CD4D99644FD}"/>
              </a:ext>
            </a:extLst>
          </p:cNvPr>
          <p:cNvSpPr txBox="1"/>
          <p:nvPr/>
        </p:nvSpPr>
        <p:spPr>
          <a:xfrm>
            <a:off x="10573407" y="147145"/>
            <a:ext cx="440033" cy="369332"/>
          </a:xfrm>
          <a:prstGeom prst="rect">
            <a:avLst/>
          </a:prstGeom>
          <a:noFill/>
        </p:spPr>
        <p:txBody>
          <a:bodyPr wrap="square" rtlCol="0">
            <a:spAutoFit/>
          </a:bodyPr>
          <a:lstStyle/>
          <a:p>
            <a:r>
              <a:rPr lang="en-GB" dirty="0"/>
              <a:t>N</a:t>
            </a:r>
          </a:p>
        </p:txBody>
      </p:sp>
    </p:spTree>
    <p:extLst>
      <p:ext uri="{BB962C8B-B14F-4D97-AF65-F5344CB8AC3E}">
        <p14:creationId xmlns:p14="http://schemas.microsoft.com/office/powerpoint/2010/main" val="984360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830" y="220845"/>
            <a:ext cx="5766318" cy="928213"/>
          </a:xfrm>
        </p:spPr>
        <p:txBody>
          <a:bodyPr/>
          <a:lstStyle/>
          <a:p>
            <a:r>
              <a:rPr lang="en-GB" dirty="0"/>
              <a:t>Reading for Pleasure</a:t>
            </a:r>
          </a:p>
        </p:txBody>
      </p:sp>
      <p:sp>
        <p:nvSpPr>
          <p:cNvPr id="3" name="TextBox 2"/>
          <p:cNvSpPr txBox="1"/>
          <p:nvPr/>
        </p:nvSpPr>
        <p:spPr>
          <a:xfrm>
            <a:off x="706830" y="1382751"/>
            <a:ext cx="10957346" cy="5355312"/>
          </a:xfrm>
          <a:prstGeom prst="rect">
            <a:avLst/>
          </a:prstGeom>
          <a:noFill/>
        </p:spPr>
        <p:txBody>
          <a:bodyPr wrap="square" rtlCol="0">
            <a:spAutoFit/>
          </a:bodyPr>
          <a:lstStyle/>
          <a:p>
            <a:r>
              <a:rPr lang="en-GB" dirty="0"/>
              <a:t>Phonics gives children the tools to read, but listening to stories and seeing their role models read and view reading as important will inspire them to read.</a:t>
            </a:r>
          </a:p>
          <a:p>
            <a:r>
              <a:rPr lang="en-GB" dirty="0"/>
              <a:t>Reading for pleasure is the time you snuggle up, read stories in bed, look at pictures, predict what is happening, what might happen.</a:t>
            </a:r>
          </a:p>
          <a:p>
            <a:endParaRPr lang="en-GB" dirty="0"/>
          </a:p>
          <a:p>
            <a:r>
              <a:rPr lang="en-GB" dirty="0"/>
              <a:t>Reading for pleasure is about having a favourite story over and over until it can be memorised and the book falls apart.</a:t>
            </a:r>
          </a:p>
          <a:p>
            <a:r>
              <a:rPr lang="en-GB" dirty="0"/>
              <a:t>Library books chosen by children. They can read what interests them</a:t>
            </a:r>
          </a:p>
          <a:p>
            <a:endParaRPr lang="en-GB" dirty="0"/>
          </a:p>
          <a:p>
            <a:endParaRPr lang="en-GB" dirty="0"/>
          </a:p>
          <a:p>
            <a:r>
              <a:rPr lang="en-GB" b="1" dirty="0"/>
              <a:t>The single most important thing you can do for your children is to read to them-. Keep reading to them long after they can read themselves.</a:t>
            </a:r>
          </a:p>
          <a:p>
            <a:r>
              <a:rPr lang="en-GB" dirty="0"/>
              <a:t> The relationship you build while reading to them will give them that desire, empathy and understanding of reading. You are tuned into body language, can discuss events, experiences and make plans based on the reading.</a:t>
            </a:r>
          </a:p>
          <a:p>
            <a:endParaRPr lang="en-GB" dirty="0"/>
          </a:p>
          <a:p>
            <a:r>
              <a:rPr lang="en-GB" dirty="0"/>
              <a:t>Let them see you reading- let them see a house with words- books, magazines, recipes, newspapers,- leave them around, open, look at them together,</a:t>
            </a:r>
          </a:p>
          <a:p>
            <a:r>
              <a:rPr lang="en-GB" dirty="0"/>
              <a:t>Show them you value reading,</a:t>
            </a:r>
          </a:p>
        </p:txBody>
      </p:sp>
      <p:sp>
        <p:nvSpPr>
          <p:cNvPr id="4" name="TextBox 3">
            <a:extLst>
              <a:ext uri="{FF2B5EF4-FFF2-40B4-BE49-F238E27FC236}">
                <a16:creationId xmlns:a16="http://schemas.microsoft.com/office/drawing/2014/main" id="{1ACCFAE4-F545-4A3F-AF3F-E6AF8F987B17}"/>
              </a:ext>
            </a:extLst>
          </p:cNvPr>
          <p:cNvSpPr txBox="1"/>
          <p:nvPr/>
        </p:nvSpPr>
        <p:spPr>
          <a:xfrm>
            <a:off x="10541876" y="220845"/>
            <a:ext cx="472965" cy="369332"/>
          </a:xfrm>
          <a:prstGeom prst="rect">
            <a:avLst/>
          </a:prstGeom>
          <a:noFill/>
        </p:spPr>
        <p:txBody>
          <a:bodyPr wrap="square" rtlCol="0">
            <a:spAutoFit/>
          </a:bodyPr>
          <a:lstStyle/>
          <a:p>
            <a:r>
              <a:rPr lang="en-GB" dirty="0"/>
              <a:t>L</a:t>
            </a:r>
          </a:p>
        </p:txBody>
      </p:sp>
    </p:spTree>
    <p:extLst>
      <p:ext uri="{BB962C8B-B14F-4D97-AF65-F5344CB8AC3E}">
        <p14:creationId xmlns:p14="http://schemas.microsoft.com/office/powerpoint/2010/main" val="2793092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830" y="220845"/>
            <a:ext cx="5766318" cy="928213"/>
          </a:xfrm>
        </p:spPr>
        <p:txBody>
          <a:bodyPr/>
          <a:lstStyle/>
          <a:p>
            <a:r>
              <a:rPr lang="en-GB" dirty="0"/>
              <a:t>Reading for Learning</a:t>
            </a:r>
          </a:p>
        </p:txBody>
      </p:sp>
      <p:sp>
        <p:nvSpPr>
          <p:cNvPr id="3" name="TextBox 2"/>
          <p:cNvSpPr txBox="1"/>
          <p:nvPr/>
        </p:nvSpPr>
        <p:spPr>
          <a:xfrm>
            <a:off x="706830" y="1382751"/>
            <a:ext cx="10957346" cy="2031325"/>
          </a:xfrm>
          <a:prstGeom prst="rect">
            <a:avLst/>
          </a:prstGeom>
          <a:noFill/>
        </p:spPr>
        <p:txBody>
          <a:bodyPr wrap="square" rtlCol="0">
            <a:spAutoFit/>
          </a:bodyPr>
          <a:lstStyle/>
          <a:p>
            <a:r>
              <a:rPr lang="en-GB" dirty="0"/>
              <a:t>How you support your children with the process of  learning to read.</a:t>
            </a:r>
          </a:p>
          <a:p>
            <a:endParaRPr lang="en-GB" dirty="0"/>
          </a:p>
          <a:p>
            <a:r>
              <a:rPr lang="en-GB" dirty="0"/>
              <a:t>More formal approach, </a:t>
            </a:r>
          </a:p>
          <a:p>
            <a:endParaRPr lang="en-GB" dirty="0"/>
          </a:p>
          <a:p>
            <a:r>
              <a:rPr lang="en-GB" dirty="0"/>
              <a:t>Not a bedtime reading routine or as appropriate for snuggling.</a:t>
            </a:r>
          </a:p>
          <a:p>
            <a:endParaRPr lang="en-GB" dirty="0"/>
          </a:p>
          <a:p>
            <a:r>
              <a:rPr lang="en-GB" dirty="0" err="1"/>
              <a:t>Ipad</a:t>
            </a:r>
            <a:r>
              <a:rPr lang="en-GB" dirty="0"/>
              <a:t> and technology very appropriate for this type of learning</a:t>
            </a:r>
          </a:p>
        </p:txBody>
      </p:sp>
      <p:sp>
        <p:nvSpPr>
          <p:cNvPr id="4" name="TextBox 3">
            <a:extLst>
              <a:ext uri="{FF2B5EF4-FFF2-40B4-BE49-F238E27FC236}">
                <a16:creationId xmlns:a16="http://schemas.microsoft.com/office/drawing/2014/main" id="{BDD0F92C-5688-4BF8-82EE-D95F1ACC18A1}"/>
              </a:ext>
            </a:extLst>
          </p:cNvPr>
          <p:cNvSpPr txBox="1"/>
          <p:nvPr/>
        </p:nvSpPr>
        <p:spPr>
          <a:xfrm>
            <a:off x="10541876" y="220845"/>
            <a:ext cx="462455" cy="367734"/>
          </a:xfrm>
          <a:prstGeom prst="rect">
            <a:avLst/>
          </a:prstGeom>
          <a:noFill/>
        </p:spPr>
        <p:txBody>
          <a:bodyPr wrap="square" rtlCol="0">
            <a:spAutoFit/>
          </a:bodyPr>
          <a:lstStyle/>
          <a:p>
            <a:r>
              <a:rPr lang="en-GB" dirty="0"/>
              <a:t>L</a:t>
            </a:r>
          </a:p>
        </p:txBody>
      </p:sp>
    </p:spTree>
    <p:extLst>
      <p:ext uri="{BB962C8B-B14F-4D97-AF65-F5344CB8AC3E}">
        <p14:creationId xmlns:p14="http://schemas.microsoft.com/office/powerpoint/2010/main" val="4292578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830" y="220845"/>
            <a:ext cx="5766318" cy="928213"/>
          </a:xfrm>
        </p:spPr>
        <p:txBody>
          <a:bodyPr/>
          <a:lstStyle/>
          <a:p>
            <a:r>
              <a:rPr lang="en-GB" dirty="0"/>
              <a:t>Reading at home</a:t>
            </a:r>
          </a:p>
        </p:txBody>
      </p:sp>
      <p:graphicFrame>
        <p:nvGraphicFramePr>
          <p:cNvPr id="4" name="Table 3"/>
          <p:cNvGraphicFramePr>
            <a:graphicFrameLocks noGrp="1"/>
          </p:cNvGraphicFramePr>
          <p:nvPr>
            <p:extLst>
              <p:ext uri="{D42A27DB-BD31-4B8C-83A1-F6EECF244321}">
                <p14:modId xmlns:p14="http://schemas.microsoft.com/office/powerpoint/2010/main" val="1081953305"/>
              </p:ext>
            </p:extLst>
          </p:nvPr>
        </p:nvGraphicFramePr>
        <p:xfrm>
          <a:off x="706828" y="921692"/>
          <a:ext cx="10040888" cy="5669280"/>
        </p:xfrm>
        <a:graphic>
          <a:graphicData uri="http://schemas.openxmlformats.org/drawingml/2006/table">
            <a:tbl>
              <a:tblPr firstRow="1" bandRow="1">
                <a:tableStyleId>{5C22544A-7EE6-4342-B048-85BDC9FD1C3A}</a:tableStyleId>
              </a:tblPr>
              <a:tblGrid>
                <a:gridCol w="5020444">
                  <a:extLst>
                    <a:ext uri="{9D8B030D-6E8A-4147-A177-3AD203B41FA5}">
                      <a16:colId xmlns:a16="http://schemas.microsoft.com/office/drawing/2014/main" val="129191167"/>
                    </a:ext>
                  </a:extLst>
                </a:gridCol>
                <a:gridCol w="5020444">
                  <a:extLst>
                    <a:ext uri="{9D8B030D-6E8A-4147-A177-3AD203B41FA5}">
                      <a16:colId xmlns:a16="http://schemas.microsoft.com/office/drawing/2014/main" val="3442546158"/>
                    </a:ext>
                  </a:extLst>
                </a:gridCol>
              </a:tblGrid>
              <a:tr h="347564">
                <a:tc>
                  <a:txBody>
                    <a:bodyPr/>
                    <a:lstStyle/>
                    <a:p>
                      <a:r>
                        <a:rPr lang="en-GB" dirty="0"/>
                        <a:t>Reading for Pleasure</a:t>
                      </a:r>
                    </a:p>
                  </a:txBody>
                  <a:tcPr/>
                </a:tc>
                <a:tc>
                  <a:txBody>
                    <a:bodyPr/>
                    <a:lstStyle/>
                    <a:p>
                      <a:r>
                        <a:rPr lang="en-GB" dirty="0"/>
                        <a:t>Reading for Learning</a:t>
                      </a:r>
                    </a:p>
                  </a:txBody>
                  <a:tcPr/>
                </a:tc>
                <a:extLst>
                  <a:ext uri="{0D108BD9-81ED-4DB2-BD59-A6C34878D82A}">
                    <a16:rowId xmlns:a16="http://schemas.microsoft.com/office/drawing/2014/main" val="11033967"/>
                  </a:ext>
                </a:extLst>
              </a:tr>
              <a:tr h="5300356">
                <a:tc>
                  <a:txBody>
                    <a:bodyPr/>
                    <a:lstStyle/>
                    <a:p>
                      <a:r>
                        <a:rPr lang="en-GB" dirty="0"/>
                        <a:t>Repetition, Repetition, Repetition</a:t>
                      </a:r>
                    </a:p>
                    <a:p>
                      <a:r>
                        <a:rPr lang="en-GB" dirty="0"/>
                        <a:t>School Library books.</a:t>
                      </a:r>
                    </a:p>
                    <a:p>
                      <a:endParaRPr lang="en-GB" dirty="0"/>
                    </a:p>
                    <a:p>
                      <a:r>
                        <a:rPr lang="en-GB" dirty="0"/>
                        <a:t>Read</a:t>
                      </a:r>
                      <a:r>
                        <a:rPr lang="en-GB" baseline="0" dirty="0"/>
                        <a:t> to children, read with expression and enjoyment.</a:t>
                      </a:r>
                    </a:p>
                    <a:p>
                      <a:endParaRPr lang="en-GB" baseline="0" dirty="0"/>
                    </a:p>
                    <a:p>
                      <a:r>
                        <a:rPr lang="en-GB" baseline="0" dirty="0"/>
                        <a:t>Go to the library or bookshop- make the choice of book fun.</a:t>
                      </a:r>
                    </a:p>
                    <a:p>
                      <a:endParaRPr lang="en-GB" baseline="0" dirty="0"/>
                    </a:p>
                    <a:p>
                      <a:r>
                        <a:rPr lang="en-GB" baseline="0" dirty="0"/>
                        <a:t>Children can spot words or letters they may know- but don’t make it a chore.</a:t>
                      </a:r>
                    </a:p>
                    <a:p>
                      <a:endParaRPr lang="en-GB" baseline="0" dirty="0"/>
                    </a:p>
                    <a:p>
                      <a:r>
                        <a:rPr lang="en-GB" baseline="0" dirty="0"/>
                        <a:t>Read a book so many times that the children can read it themselves from memory</a:t>
                      </a:r>
                    </a:p>
                    <a:p>
                      <a:endParaRPr lang="en-GB" baseline="0" dirty="0"/>
                    </a:p>
                    <a:p>
                      <a:r>
                        <a:rPr lang="en-GB" baseline="0" dirty="0"/>
                        <a:t>Spot the funny parts in the pictures</a:t>
                      </a:r>
                    </a:p>
                    <a:p>
                      <a:endParaRPr lang="en-GB" baseline="0" dirty="0"/>
                    </a:p>
                    <a:p>
                      <a:r>
                        <a:rPr lang="en-GB" baseline="0" dirty="0"/>
                        <a:t>Have fun!</a:t>
                      </a:r>
                      <a:endParaRPr lang="en-GB" dirty="0"/>
                    </a:p>
                  </a:txBody>
                  <a:tcPr/>
                </a:tc>
                <a:tc>
                  <a:txBody>
                    <a:bodyPr/>
                    <a:lstStyle/>
                    <a:p>
                      <a:r>
                        <a:rPr lang="en-GB" dirty="0"/>
                        <a:t>Repetition, Repetition, Repetition.</a:t>
                      </a:r>
                    </a:p>
                    <a:p>
                      <a:endParaRPr lang="en-GB" dirty="0"/>
                    </a:p>
                    <a:p>
                      <a:r>
                        <a:rPr lang="en-GB" dirty="0"/>
                        <a:t>Practise the Tricky words</a:t>
                      </a:r>
                    </a:p>
                    <a:p>
                      <a:endParaRPr lang="en-GB" dirty="0"/>
                    </a:p>
                    <a:p>
                      <a:r>
                        <a:rPr lang="en-GB" dirty="0"/>
                        <a:t>Practise the sounds in the sound book- even when they are known</a:t>
                      </a:r>
                    </a:p>
                    <a:p>
                      <a:endParaRPr lang="en-GB" dirty="0"/>
                    </a:p>
                    <a:p>
                      <a:r>
                        <a:rPr lang="en-GB" dirty="0"/>
                        <a:t>Practise</a:t>
                      </a:r>
                      <a:r>
                        <a:rPr lang="en-GB" baseline="0" dirty="0"/>
                        <a:t> the ‘</a:t>
                      </a:r>
                      <a:r>
                        <a:rPr lang="en-GB" dirty="0"/>
                        <a:t>I can blend sheets’</a:t>
                      </a:r>
                    </a:p>
                    <a:p>
                      <a:endParaRPr lang="en-GB" dirty="0"/>
                    </a:p>
                    <a:p>
                      <a:r>
                        <a:rPr lang="en-GB" dirty="0"/>
                        <a:t>Spot letters and words around the house/ outside/in Tesco.</a:t>
                      </a:r>
                    </a:p>
                    <a:p>
                      <a:endParaRPr lang="en-GB" dirty="0"/>
                    </a:p>
                    <a:p>
                      <a:r>
                        <a:rPr lang="en-GB" dirty="0"/>
                        <a:t>Use online scheme- </a:t>
                      </a:r>
                    </a:p>
                    <a:p>
                      <a:pPr marL="285750" indent="-285750">
                        <a:buFont typeface="Arial" panose="020B0604020202020204" pitchFamily="34" charset="0"/>
                        <a:buChar char="•"/>
                      </a:pPr>
                      <a:r>
                        <a:rPr lang="en-GB" dirty="0"/>
                        <a:t>books matched to correct</a:t>
                      </a:r>
                      <a:r>
                        <a:rPr lang="en-GB" baseline="0" dirty="0"/>
                        <a:t> level.</a:t>
                      </a:r>
                    </a:p>
                    <a:p>
                      <a:pPr marL="285750" indent="-285750">
                        <a:buFont typeface="Arial" panose="020B0604020202020204" pitchFamily="34" charset="0"/>
                        <a:buChar char="•"/>
                      </a:pPr>
                      <a:r>
                        <a:rPr lang="en-GB" baseline="0" dirty="0"/>
                        <a:t>Progressive</a:t>
                      </a:r>
                    </a:p>
                    <a:p>
                      <a:pPr marL="285750" indent="-285750">
                        <a:buFont typeface="Arial" panose="020B0604020202020204" pitchFamily="34" charset="0"/>
                        <a:buChar char="•"/>
                      </a:pPr>
                      <a:r>
                        <a:rPr lang="en-GB" baseline="0" dirty="0"/>
                        <a:t>Rewarding quizzes</a:t>
                      </a:r>
                    </a:p>
                    <a:p>
                      <a:pPr marL="285750" indent="-285750">
                        <a:buFont typeface="Arial" panose="020B0604020202020204" pitchFamily="34" charset="0"/>
                        <a:buChar char="•"/>
                      </a:pPr>
                      <a:r>
                        <a:rPr lang="en-GB" baseline="0" dirty="0"/>
                        <a:t>Short bursts- but not at bedtime.</a:t>
                      </a:r>
                      <a:endParaRPr lang="en-GB" dirty="0"/>
                    </a:p>
                    <a:p>
                      <a:endParaRPr lang="en-GB" dirty="0"/>
                    </a:p>
                    <a:p>
                      <a:endParaRPr lang="en-GB" dirty="0"/>
                    </a:p>
                  </a:txBody>
                  <a:tcPr/>
                </a:tc>
                <a:extLst>
                  <a:ext uri="{0D108BD9-81ED-4DB2-BD59-A6C34878D82A}">
                    <a16:rowId xmlns:a16="http://schemas.microsoft.com/office/drawing/2014/main" val="1260742077"/>
                  </a:ext>
                </a:extLst>
              </a:tr>
            </a:tbl>
          </a:graphicData>
        </a:graphic>
      </p:graphicFrame>
      <p:sp>
        <p:nvSpPr>
          <p:cNvPr id="3" name="TextBox 2">
            <a:extLst>
              <a:ext uri="{FF2B5EF4-FFF2-40B4-BE49-F238E27FC236}">
                <a16:creationId xmlns:a16="http://schemas.microsoft.com/office/drawing/2014/main" id="{F0E452E4-0C97-4E0B-8AF5-79F01E51068B}"/>
              </a:ext>
            </a:extLst>
          </p:cNvPr>
          <p:cNvSpPr txBox="1"/>
          <p:nvPr/>
        </p:nvSpPr>
        <p:spPr>
          <a:xfrm>
            <a:off x="10531366" y="220845"/>
            <a:ext cx="441434" cy="369332"/>
          </a:xfrm>
          <a:prstGeom prst="rect">
            <a:avLst/>
          </a:prstGeom>
          <a:noFill/>
        </p:spPr>
        <p:txBody>
          <a:bodyPr wrap="square" rtlCol="0">
            <a:spAutoFit/>
          </a:bodyPr>
          <a:lstStyle/>
          <a:p>
            <a:r>
              <a:rPr lang="en-GB" dirty="0"/>
              <a:t>L</a:t>
            </a:r>
          </a:p>
        </p:txBody>
      </p:sp>
    </p:spTree>
    <p:extLst>
      <p:ext uri="{BB962C8B-B14F-4D97-AF65-F5344CB8AC3E}">
        <p14:creationId xmlns:p14="http://schemas.microsoft.com/office/powerpoint/2010/main" val="38453976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20673</TotalTime>
  <Words>1220</Words>
  <Application>Microsoft Office PowerPoint</Application>
  <PresentationFormat>Widescreen</PresentationFormat>
  <Paragraphs>143</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Century Gothic</vt:lpstr>
      <vt:lpstr>Wingdings</vt:lpstr>
      <vt:lpstr>Wingdings 3</vt:lpstr>
      <vt:lpstr>Ion</vt:lpstr>
      <vt:lpstr>Welcome</vt:lpstr>
      <vt:lpstr>Reading for Pleasure, Reading for Learning.</vt:lpstr>
      <vt:lpstr>Reading- Rising Stars Phonics</vt:lpstr>
      <vt:lpstr>Reading- making meaning from marks</vt:lpstr>
      <vt:lpstr>Reading- making meaning from marks</vt:lpstr>
      <vt:lpstr>Reading- making meaning from marks</vt:lpstr>
      <vt:lpstr>Reading for Pleasure</vt:lpstr>
      <vt:lpstr>Reading for Learning</vt:lpstr>
      <vt:lpstr>Reading at home</vt:lpstr>
      <vt:lpstr>Literacy in school</vt:lpstr>
      <vt:lpstr>Emergent writing</vt:lpstr>
      <vt:lpstr>Segmenting- for writing </vt:lpstr>
      <vt:lpstr>Pencil grip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Natalie Fryer</dc:creator>
  <cp:lastModifiedBy>Natalie Fryer</cp:lastModifiedBy>
  <cp:revision>50</cp:revision>
  <dcterms:created xsi:type="dcterms:W3CDTF">2021-10-03T10:11:49Z</dcterms:created>
  <dcterms:modified xsi:type="dcterms:W3CDTF">2024-09-26T11:53:58Z</dcterms:modified>
</cp:coreProperties>
</file>