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3"/>
  </p:notesMasterIdLst>
  <p:sldIdLst>
    <p:sldId id="256" r:id="rId2"/>
    <p:sldId id="278" r:id="rId3"/>
    <p:sldId id="281" r:id="rId4"/>
    <p:sldId id="286" r:id="rId5"/>
    <p:sldId id="283" r:id="rId6"/>
    <p:sldId id="282" r:id="rId7"/>
    <p:sldId id="271" r:id="rId8"/>
    <p:sldId id="258" r:id="rId9"/>
    <p:sldId id="270" r:id="rId10"/>
    <p:sldId id="268" r:id="rId11"/>
    <p:sldId id="259" r:id="rId12"/>
    <p:sldId id="262" r:id="rId13"/>
    <p:sldId id="263" r:id="rId14"/>
    <p:sldId id="275" r:id="rId15"/>
    <p:sldId id="276" r:id="rId16"/>
    <p:sldId id="285" r:id="rId17"/>
    <p:sldId id="277" r:id="rId18"/>
    <p:sldId id="284" r:id="rId19"/>
    <p:sldId id="260" r:id="rId20"/>
    <p:sldId id="272" r:id="rId21"/>
    <p:sldId id="274" r:id="rId22"/>
  </p:sldIdLst>
  <p:sldSz cx="12192000" cy="6858000"/>
  <p:notesSz cx="6810375" cy="99425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69" autoAdjust="0"/>
    <p:restoredTop sz="94660"/>
  </p:normalViewPr>
  <p:slideViewPr>
    <p:cSldViewPr snapToGrid="0">
      <p:cViewPr varScale="1">
        <p:scale>
          <a:sx n="64" d="100"/>
          <a:sy n="64" d="100"/>
        </p:scale>
        <p:origin x="68" y="1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885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7636" y="0"/>
            <a:ext cx="2951163" cy="498852"/>
          </a:xfrm>
          <a:prstGeom prst="rect">
            <a:avLst/>
          </a:prstGeom>
        </p:spPr>
        <p:txBody>
          <a:bodyPr vert="horz" lIns="91440" tIns="45720" rIns="91440" bIns="45720" rtlCol="0"/>
          <a:lstStyle>
            <a:lvl1pPr algn="r">
              <a:defRPr sz="1200"/>
            </a:lvl1pPr>
          </a:lstStyle>
          <a:p>
            <a:fld id="{F7CD1A0C-1F6F-4920-8C14-7271AFFAA2CA}" type="datetimeFigureOut">
              <a:rPr lang="en-GB" smtClean="0"/>
              <a:t>16/09/2024</a:t>
            </a:fld>
            <a:endParaRPr lang="en-GB"/>
          </a:p>
        </p:txBody>
      </p:sp>
      <p:sp>
        <p:nvSpPr>
          <p:cNvPr id="4" name="Slide Image Placeholder 3"/>
          <p:cNvSpPr>
            <a:spLocks noGrp="1" noRot="1" noChangeAspect="1"/>
          </p:cNvSpPr>
          <p:nvPr>
            <p:ph type="sldImg" idx="2"/>
          </p:nvPr>
        </p:nvSpPr>
        <p:spPr>
          <a:xfrm>
            <a:off x="422275" y="1243013"/>
            <a:ext cx="5965825" cy="33559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1038" y="4784835"/>
            <a:ext cx="5448300" cy="391486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3662"/>
            <a:ext cx="2951163" cy="49885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7636" y="9443662"/>
            <a:ext cx="2951163" cy="498851"/>
          </a:xfrm>
          <a:prstGeom prst="rect">
            <a:avLst/>
          </a:prstGeom>
        </p:spPr>
        <p:txBody>
          <a:bodyPr vert="horz" lIns="91440" tIns="45720" rIns="91440" bIns="45720" rtlCol="0" anchor="b"/>
          <a:lstStyle>
            <a:lvl1pPr algn="r">
              <a:defRPr sz="1200"/>
            </a:lvl1pPr>
          </a:lstStyle>
          <a:p>
            <a:fld id="{DBD9A3B9-08A2-46CB-9576-B66A83328831}" type="slidenum">
              <a:rPr lang="en-GB" smtClean="0"/>
              <a:t>‹#›</a:t>
            </a:fld>
            <a:endParaRPr lang="en-GB"/>
          </a:p>
        </p:txBody>
      </p:sp>
    </p:spTree>
    <p:extLst>
      <p:ext uri="{BB962C8B-B14F-4D97-AF65-F5344CB8AC3E}">
        <p14:creationId xmlns:p14="http://schemas.microsoft.com/office/powerpoint/2010/main" val="1432430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vision is something that the children</a:t>
            </a:r>
            <a:r>
              <a:rPr lang="en-GB" baseline="0" dirty="0"/>
              <a:t> are encouraged to fully embrace. Everything we do is about developing this amongst our whole community. Governors, teachers, volunteers, parents and children</a:t>
            </a:r>
          </a:p>
          <a:p>
            <a:r>
              <a:rPr lang="en-GB" baseline="0" dirty="0"/>
              <a:t>It sets out expectations for our language, behaviour, attitudes, learning and ultimately our characters.</a:t>
            </a:r>
          </a:p>
          <a:p>
            <a:r>
              <a:rPr lang="en-GB" baseline="0" dirty="0"/>
              <a:t>We want our children to be recognised by their qualities as people as well as the quality of their academic education. everyone within the community believes and works to these standards, so that people recognise our children,</a:t>
            </a:r>
          </a:p>
          <a:p>
            <a:r>
              <a:rPr lang="en-GB" baseline="0" dirty="0"/>
              <a:t>The children, staff, parents, governors are walking ambassadors for the school- they sell the school by the way they are, by their pride, politeness, attitude towards others. We spend a lot of time developing an understanding of our vision and values</a:t>
            </a:r>
          </a:p>
          <a:p>
            <a:r>
              <a:rPr lang="en-GB" baseline="0" dirty="0"/>
              <a:t>It is important to us that everyone fully understands what love one another, know ourselves, believe and grown means.</a:t>
            </a:r>
          </a:p>
          <a:p>
            <a:r>
              <a:rPr lang="en-GB" baseline="0" dirty="0"/>
              <a:t>The way we speak to each other and expect others to speak to us</a:t>
            </a:r>
          </a:p>
          <a:p>
            <a:r>
              <a:rPr lang="en-GB" baseline="0" dirty="0"/>
              <a:t>Teach the values with each one focused a focus each term. Linked with Bible stories, world news, global and British issues.</a:t>
            </a:r>
          </a:p>
          <a:p>
            <a:r>
              <a:rPr lang="en-GB" baseline="0" dirty="0"/>
              <a:t>Values become part of our learning approach and we have devised a method of allow children to think of the values which drive our school as linked learning behaviours- how are the values shown in their learning.</a:t>
            </a:r>
          </a:p>
          <a:p>
            <a:r>
              <a:rPr lang="en-GB" baseline="0" dirty="0"/>
              <a:t>Develops an independence, responsibility for learning </a:t>
            </a:r>
          </a:p>
          <a:p>
            <a:endParaRPr lang="en-GB" baseline="0" dirty="0"/>
          </a:p>
          <a:p>
            <a:r>
              <a:rPr lang="en-GB" baseline="0" dirty="0"/>
              <a:t>We work to ensure that children joining the secondary school are recognised by their attitude, the way they learn their values </a:t>
            </a:r>
          </a:p>
          <a:p>
            <a:r>
              <a:rPr lang="en-GB" baseline="0" dirty="0"/>
              <a:t>Our </a:t>
            </a:r>
            <a:r>
              <a:rPr lang="en-GB" baseline="0" dirty="0" err="1"/>
              <a:t>repitation</a:t>
            </a:r>
            <a:r>
              <a:rPr lang="en-GB" baseline="0" dirty="0"/>
              <a:t> goes before us and we are pleased that you have chosen to join with us.</a:t>
            </a:r>
            <a:endParaRPr lang="en-GB" dirty="0"/>
          </a:p>
        </p:txBody>
      </p:sp>
      <p:sp>
        <p:nvSpPr>
          <p:cNvPr id="4" name="Slide Number Placeholder 3"/>
          <p:cNvSpPr>
            <a:spLocks noGrp="1"/>
          </p:cNvSpPr>
          <p:nvPr>
            <p:ph type="sldNum" sz="quarter" idx="10"/>
          </p:nvPr>
        </p:nvSpPr>
        <p:spPr/>
        <p:txBody>
          <a:bodyPr/>
          <a:lstStyle/>
          <a:p>
            <a:fld id="{5A5515B5-408C-441B-BEC6-868586679462}" type="slidenum">
              <a:rPr lang="en-GB" smtClean="0"/>
              <a:t>6</a:t>
            </a:fld>
            <a:endParaRPr lang="en-GB"/>
          </a:p>
        </p:txBody>
      </p:sp>
    </p:spTree>
    <p:extLst>
      <p:ext uri="{BB962C8B-B14F-4D97-AF65-F5344CB8AC3E}">
        <p14:creationId xmlns:p14="http://schemas.microsoft.com/office/powerpoint/2010/main" val="1564587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9/16/2024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9/16/2024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9/16/2024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9/16/2024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9/16/2024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9/16/2024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9/16/2024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9/16/2024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9/16/2024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9/16/2024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9/16/2024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9/16/2024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9/16/2024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9/16/2024</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9/16/2024</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9/16/2024</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9/16/2024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9/16/2024</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8607" y="415830"/>
            <a:ext cx="8825658" cy="1306954"/>
          </a:xfrm>
        </p:spPr>
        <p:txBody>
          <a:bodyPr/>
          <a:lstStyle/>
          <a:p>
            <a:r>
              <a:rPr lang="en-GB" dirty="0"/>
              <a:t>Welcome</a:t>
            </a:r>
          </a:p>
        </p:txBody>
      </p:sp>
      <p:sp>
        <p:nvSpPr>
          <p:cNvPr id="3" name="Subtitle 2"/>
          <p:cNvSpPr>
            <a:spLocks noGrp="1"/>
          </p:cNvSpPr>
          <p:nvPr>
            <p:ph type="subTitle" idx="1"/>
          </p:nvPr>
        </p:nvSpPr>
        <p:spPr>
          <a:xfrm>
            <a:off x="558606" y="5779563"/>
            <a:ext cx="10845993" cy="662607"/>
          </a:xfrm>
        </p:spPr>
        <p:txBody>
          <a:bodyPr>
            <a:normAutofit/>
          </a:bodyPr>
          <a:lstStyle/>
          <a:p>
            <a:r>
              <a:rPr lang="en-GB" dirty="0"/>
              <a:t>Reception 2024; Natalie Fryer, Lori Pender, </a:t>
            </a:r>
            <a:r>
              <a:rPr lang="en-GB" dirty="0" err="1"/>
              <a:t>emma</a:t>
            </a:r>
            <a:r>
              <a:rPr lang="en-GB" dirty="0"/>
              <a:t> Spiller, Emma Tyldesley</a:t>
            </a:r>
          </a:p>
        </p:txBody>
      </p:sp>
      <p:sp>
        <p:nvSpPr>
          <p:cNvPr id="5" name="TextBox 4"/>
          <p:cNvSpPr txBox="1"/>
          <p:nvPr/>
        </p:nvSpPr>
        <p:spPr>
          <a:xfrm>
            <a:off x="11671300" y="6442170"/>
            <a:ext cx="431800" cy="307777"/>
          </a:xfrm>
          <a:prstGeom prst="rect">
            <a:avLst/>
          </a:prstGeom>
          <a:noFill/>
        </p:spPr>
        <p:txBody>
          <a:bodyPr wrap="square" rtlCol="0">
            <a:spAutoFit/>
          </a:bodyPr>
          <a:lstStyle/>
          <a:p>
            <a:r>
              <a:rPr lang="en-GB" sz="1400" dirty="0"/>
              <a:t>NF</a:t>
            </a:r>
          </a:p>
        </p:txBody>
      </p:sp>
    </p:spTree>
    <p:extLst>
      <p:ext uri="{BB962C8B-B14F-4D97-AF65-F5344CB8AC3E}">
        <p14:creationId xmlns:p14="http://schemas.microsoft.com/office/powerpoint/2010/main" val="24981908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391" y="452718"/>
            <a:ext cx="11613503" cy="1077502"/>
          </a:xfrm>
        </p:spPr>
        <p:txBody>
          <a:bodyPr/>
          <a:lstStyle/>
          <a:p>
            <a:r>
              <a:rPr lang="en-GB" dirty="0"/>
              <a:t>Areas of Learning And Early Learning Goals</a:t>
            </a:r>
          </a:p>
        </p:txBody>
      </p:sp>
      <p:graphicFrame>
        <p:nvGraphicFramePr>
          <p:cNvPr id="3" name="Table 2"/>
          <p:cNvGraphicFramePr>
            <a:graphicFrameLocks noGrp="1"/>
          </p:cNvGraphicFramePr>
          <p:nvPr>
            <p:extLst>
              <p:ext uri="{D42A27DB-BD31-4B8C-83A1-F6EECF244321}">
                <p14:modId xmlns:p14="http://schemas.microsoft.com/office/powerpoint/2010/main" val="4294675842"/>
              </p:ext>
            </p:extLst>
          </p:nvPr>
        </p:nvGraphicFramePr>
        <p:xfrm>
          <a:off x="180391" y="3022002"/>
          <a:ext cx="11831218" cy="3139440"/>
        </p:xfrm>
        <a:graphic>
          <a:graphicData uri="http://schemas.openxmlformats.org/drawingml/2006/table">
            <a:tbl>
              <a:tblPr firstRow="1" bandRow="1">
                <a:tableStyleId>{5C22544A-7EE6-4342-B048-85BDC9FD1C3A}</a:tableStyleId>
              </a:tblPr>
              <a:tblGrid>
                <a:gridCol w="1690174">
                  <a:extLst>
                    <a:ext uri="{9D8B030D-6E8A-4147-A177-3AD203B41FA5}">
                      <a16:colId xmlns:a16="http://schemas.microsoft.com/office/drawing/2014/main" val="2801614653"/>
                    </a:ext>
                  </a:extLst>
                </a:gridCol>
                <a:gridCol w="1690174">
                  <a:extLst>
                    <a:ext uri="{9D8B030D-6E8A-4147-A177-3AD203B41FA5}">
                      <a16:colId xmlns:a16="http://schemas.microsoft.com/office/drawing/2014/main" val="755417909"/>
                    </a:ext>
                  </a:extLst>
                </a:gridCol>
                <a:gridCol w="1690174">
                  <a:extLst>
                    <a:ext uri="{9D8B030D-6E8A-4147-A177-3AD203B41FA5}">
                      <a16:colId xmlns:a16="http://schemas.microsoft.com/office/drawing/2014/main" val="2328009278"/>
                    </a:ext>
                  </a:extLst>
                </a:gridCol>
                <a:gridCol w="1683287">
                  <a:extLst>
                    <a:ext uri="{9D8B030D-6E8A-4147-A177-3AD203B41FA5}">
                      <a16:colId xmlns:a16="http://schemas.microsoft.com/office/drawing/2014/main" val="3582942480"/>
                    </a:ext>
                  </a:extLst>
                </a:gridCol>
                <a:gridCol w="1697061">
                  <a:extLst>
                    <a:ext uri="{9D8B030D-6E8A-4147-A177-3AD203B41FA5}">
                      <a16:colId xmlns:a16="http://schemas.microsoft.com/office/drawing/2014/main" val="2199774075"/>
                    </a:ext>
                  </a:extLst>
                </a:gridCol>
                <a:gridCol w="1690174">
                  <a:extLst>
                    <a:ext uri="{9D8B030D-6E8A-4147-A177-3AD203B41FA5}">
                      <a16:colId xmlns:a16="http://schemas.microsoft.com/office/drawing/2014/main" val="1662074785"/>
                    </a:ext>
                  </a:extLst>
                </a:gridCol>
                <a:gridCol w="1690174">
                  <a:extLst>
                    <a:ext uri="{9D8B030D-6E8A-4147-A177-3AD203B41FA5}">
                      <a16:colId xmlns:a16="http://schemas.microsoft.com/office/drawing/2014/main" val="3482041697"/>
                    </a:ext>
                  </a:extLst>
                </a:gridCol>
              </a:tblGrid>
              <a:tr h="198188">
                <a:tc>
                  <a:txBody>
                    <a:bodyPr/>
                    <a:lstStyle/>
                    <a:p>
                      <a:r>
                        <a:rPr lang="en-GB" dirty="0">
                          <a:solidFill>
                            <a:schemeClr val="bg1"/>
                          </a:solidFill>
                        </a:rPr>
                        <a:t>PD</a:t>
                      </a:r>
                    </a:p>
                  </a:txBody>
                  <a:tcPr>
                    <a:solidFill>
                      <a:schemeClr val="bg2">
                        <a:lumMod val="20000"/>
                        <a:lumOff val="80000"/>
                      </a:schemeClr>
                    </a:solidFill>
                  </a:tcPr>
                </a:tc>
                <a:tc>
                  <a:txBody>
                    <a:bodyPr/>
                    <a:lstStyle/>
                    <a:p>
                      <a:r>
                        <a:rPr lang="en-GB" dirty="0">
                          <a:solidFill>
                            <a:schemeClr val="bg1"/>
                          </a:solidFill>
                        </a:rPr>
                        <a:t>PSED</a:t>
                      </a:r>
                    </a:p>
                  </a:txBody>
                  <a:tcPr>
                    <a:solidFill>
                      <a:schemeClr val="accent1">
                        <a:lumMod val="20000"/>
                        <a:lumOff val="80000"/>
                      </a:schemeClr>
                    </a:solidFill>
                  </a:tcPr>
                </a:tc>
                <a:tc>
                  <a:txBody>
                    <a:bodyPr/>
                    <a:lstStyle/>
                    <a:p>
                      <a:r>
                        <a:rPr lang="en-GB" dirty="0">
                          <a:solidFill>
                            <a:schemeClr val="bg1"/>
                          </a:solidFill>
                        </a:rPr>
                        <a:t>C&amp;L</a:t>
                      </a:r>
                    </a:p>
                  </a:txBody>
                  <a:tcPr>
                    <a:solidFill>
                      <a:srgbClr val="00B050"/>
                    </a:solidFill>
                  </a:tcPr>
                </a:tc>
                <a:tc>
                  <a:txBody>
                    <a:bodyPr/>
                    <a:lstStyle/>
                    <a:p>
                      <a:r>
                        <a:rPr lang="en-GB" dirty="0">
                          <a:solidFill>
                            <a:schemeClr val="bg1"/>
                          </a:solidFill>
                        </a:rPr>
                        <a:t>Literacy</a:t>
                      </a:r>
                    </a:p>
                  </a:txBody>
                  <a:tcPr>
                    <a:solidFill>
                      <a:schemeClr val="accent3"/>
                    </a:solidFill>
                  </a:tcPr>
                </a:tc>
                <a:tc>
                  <a:txBody>
                    <a:bodyPr/>
                    <a:lstStyle/>
                    <a:p>
                      <a:r>
                        <a:rPr lang="en-GB" dirty="0">
                          <a:solidFill>
                            <a:schemeClr val="bg1"/>
                          </a:solidFill>
                        </a:rPr>
                        <a:t>Mathematics</a:t>
                      </a:r>
                    </a:p>
                  </a:txBody>
                  <a:tcPr>
                    <a:solidFill>
                      <a:schemeClr val="bg2">
                        <a:lumMod val="60000"/>
                        <a:lumOff val="40000"/>
                      </a:schemeClr>
                    </a:solidFill>
                  </a:tcPr>
                </a:tc>
                <a:tc>
                  <a:txBody>
                    <a:bodyPr/>
                    <a:lstStyle/>
                    <a:p>
                      <a:pPr marL="0" indent="0">
                        <a:buFont typeface="+mj-lt"/>
                        <a:buNone/>
                      </a:pPr>
                      <a:r>
                        <a:rPr lang="en-GB" dirty="0">
                          <a:solidFill>
                            <a:schemeClr val="bg1"/>
                          </a:solidFill>
                        </a:rPr>
                        <a:t>EAD</a:t>
                      </a:r>
                    </a:p>
                  </a:txBody>
                  <a:tcPr>
                    <a:solidFill>
                      <a:schemeClr val="accent6">
                        <a:lumMod val="75000"/>
                      </a:schemeClr>
                    </a:solidFill>
                  </a:tcPr>
                </a:tc>
                <a:tc>
                  <a:txBody>
                    <a:bodyPr/>
                    <a:lstStyle/>
                    <a:p>
                      <a:r>
                        <a:rPr lang="en-GB" dirty="0" err="1">
                          <a:solidFill>
                            <a:schemeClr val="bg1"/>
                          </a:solidFill>
                        </a:rPr>
                        <a:t>UtW</a:t>
                      </a:r>
                      <a:endParaRPr lang="en-GB" dirty="0">
                        <a:solidFill>
                          <a:schemeClr val="bg1"/>
                        </a:solidFill>
                      </a:endParaRPr>
                    </a:p>
                  </a:txBody>
                  <a:tcPr>
                    <a:solidFill>
                      <a:srgbClr val="FF0000"/>
                    </a:solidFill>
                  </a:tcPr>
                </a:tc>
                <a:extLst>
                  <a:ext uri="{0D108BD9-81ED-4DB2-BD59-A6C34878D82A}">
                    <a16:rowId xmlns:a16="http://schemas.microsoft.com/office/drawing/2014/main" val="3007624586"/>
                  </a:ext>
                </a:extLst>
              </a:tr>
              <a:tr h="198188">
                <a:tc>
                  <a:txBody>
                    <a:bodyPr/>
                    <a:lstStyle/>
                    <a:p>
                      <a:pPr marL="0" indent="0">
                        <a:buFont typeface="Arial" panose="020B0604020202020204" pitchFamily="34" charset="0"/>
                        <a:buNone/>
                      </a:pPr>
                      <a:r>
                        <a:rPr lang="en-GB" sz="1600" dirty="0">
                          <a:solidFill>
                            <a:schemeClr val="bg1"/>
                          </a:solidFill>
                        </a:rPr>
                        <a:t>Gross Motor</a:t>
                      </a:r>
                      <a:r>
                        <a:rPr lang="en-GB" sz="1600" baseline="0" dirty="0">
                          <a:solidFill>
                            <a:schemeClr val="bg1"/>
                          </a:solidFill>
                        </a:rPr>
                        <a:t> Skills</a:t>
                      </a:r>
                    </a:p>
                    <a:p>
                      <a:pPr marL="285750" indent="-285750">
                        <a:buFont typeface="Arial" panose="020B0604020202020204" pitchFamily="34" charset="0"/>
                        <a:buChar char="•"/>
                      </a:pPr>
                      <a:endParaRPr lang="en-GB" sz="1600" baseline="0" dirty="0">
                        <a:solidFill>
                          <a:schemeClr val="bg1"/>
                        </a:solidFill>
                      </a:endParaRPr>
                    </a:p>
                    <a:p>
                      <a:pPr marL="0" indent="0">
                        <a:buFont typeface="Arial" panose="020B0604020202020204" pitchFamily="34" charset="0"/>
                        <a:buNone/>
                      </a:pPr>
                      <a:r>
                        <a:rPr lang="en-GB" sz="1600" baseline="0" dirty="0">
                          <a:solidFill>
                            <a:schemeClr val="bg1"/>
                          </a:solidFill>
                        </a:rPr>
                        <a:t>Fine Motor Skills</a:t>
                      </a:r>
                      <a:endParaRPr lang="en-GB" sz="1600" dirty="0">
                        <a:solidFill>
                          <a:schemeClr val="bg1"/>
                        </a:solidFill>
                      </a:endParaRPr>
                    </a:p>
                    <a:p>
                      <a:endParaRPr lang="en-GB" sz="1600" dirty="0">
                        <a:solidFill>
                          <a:schemeClr val="bg1"/>
                        </a:solidFill>
                      </a:endParaRPr>
                    </a:p>
                    <a:p>
                      <a:endParaRPr lang="en-GB" sz="1600" dirty="0">
                        <a:solidFill>
                          <a:schemeClr val="bg1"/>
                        </a:solidFill>
                      </a:endParaRPr>
                    </a:p>
                    <a:p>
                      <a:endParaRPr lang="en-GB" sz="1600" dirty="0">
                        <a:solidFill>
                          <a:schemeClr val="bg1"/>
                        </a:solidFill>
                      </a:endParaRPr>
                    </a:p>
                    <a:p>
                      <a:endParaRPr lang="en-GB" sz="1600" dirty="0">
                        <a:solidFill>
                          <a:schemeClr val="bg1"/>
                        </a:solidFill>
                      </a:endParaRPr>
                    </a:p>
                    <a:p>
                      <a:endParaRPr lang="en-GB" sz="1600" dirty="0">
                        <a:solidFill>
                          <a:schemeClr val="bg1"/>
                        </a:solidFill>
                      </a:endParaRPr>
                    </a:p>
                    <a:p>
                      <a:endParaRPr lang="en-GB" sz="1600" dirty="0">
                        <a:solidFill>
                          <a:schemeClr val="bg1"/>
                        </a:solidFill>
                      </a:endParaRPr>
                    </a:p>
                    <a:p>
                      <a:endParaRPr lang="en-GB" sz="1600" dirty="0">
                        <a:solidFill>
                          <a:schemeClr val="bg1"/>
                        </a:solidFill>
                      </a:endParaRPr>
                    </a:p>
                  </a:txBody>
                  <a:tcPr>
                    <a:solidFill>
                      <a:schemeClr val="bg2">
                        <a:lumMod val="20000"/>
                        <a:lumOff val="80000"/>
                      </a:schemeClr>
                    </a:solidFill>
                  </a:tcPr>
                </a:tc>
                <a:tc>
                  <a:txBody>
                    <a:bodyPr/>
                    <a:lstStyle/>
                    <a:p>
                      <a:pPr marL="0" indent="0">
                        <a:buFont typeface="Arial" panose="020B0604020202020204" pitchFamily="34" charset="0"/>
                        <a:buNone/>
                      </a:pPr>
                      <a:r>
                        <a:rPr lang="en-GB" sz="1600" dirty="0">
                          <a:solidFill>
                            <a:schemeClr val="bg1"/>
                          </a:solidFill>
                        </a:rPr>
                        <a:t>Self regulation</a:t>
                      </a:r>
                    </a:p>
                    <a:p>
                      <a:pPr marL="0" indent="0">
                        <a:buFont typeface="Arial" panose="020B0604020202020204" pitchFamily="34" charset="0"/>
                        <a:buNone/>
                      </a:pPr>
                      <a:endParaRPr lang="en-GB" sz="1600" dirty="0">
                        <a:solidFill>
                          <a:schemeClr val="bg1"/>
                        </a:solidFill>
                      </a:endParaRPr>
                    </a:p>
                    <a:p>
                      <a:pPr marL="0" indent="0">
                        <a:buFont typeface="Arial" panose="020B0604020202020204" pitchFamily="34" charset="0"/>
                        <a:buNone/>
                      </a:pPr>
                      <a:r>
                        <a:rPr lang="en-GB" sz="1600" dirty="0">
                          <a:solidFill>
                            <a:schemeClr val="bg1"/>
                          </a:solidFill>
                        </a:rPr>
                        <a:t>Building relationships</a:t>
                      </a:r>
                    </a:p>
                    <a:p>
                      <a:pPr marL="285750" indent="-285750">
                        <a:buFont typeface="Arial" panose="020B0604020202020204" pitchFamily="34" charset="0"/>
                        <a:buChar char="•"/>
                      </a:pPr>
                      <a:endParaRPr lang="en-GB" sz="1600" dirty="0">
                        <a:solidFill>
                          <a:schemeClr val="bg1"/>
                        </a:solidFill>
                      </a:endParaRPr>
                    </a:p>
                    <a:p>
                      <a:pPr marL="0" indent="0">
                        <a:buFont typeface="Arial" panose="020B0604020202020204" pitchFamily="34" charset="0"/>
                        <a:buNone/>
                      </a:pPr>
                      <a:r>
                        <a:rPr lang="en-GB" sz="1600" dirty="0">
                          <a:solidFill>
                            <a:schemeClr val="bg1"/>
                          </a:solidFill>
                        </a:rPr>
                        <a:t>Managing Self</a:t>
                      </a:r>
                    </a:p>
                    <a:p>
                      <a:pPr marL="285750" indent="-285750">
                        <a:buFont typeface="Arial" panose="020B0604020202020204" pitchFamily="34" charset="0"/>
                        <a:buChar char="•"/>
                      </a:pPr>
                      <a:endParaRPr lang="en-GB" sz="1600" dirty="0">
                        <a:solidFill>
                          <a:schemeClr val="bg1"/>
                        </a:solidFill>
                      </a:endParaRPr>
                    </a:p>
                  </a:txBody>
                  <a:tcPr>
                    <a:solidFill>
                      <a:schemeClr val="accent1">
                        <a:lumMod val="20000"/>
                        <a:lumOff val="80000"/>
                      </a:schemeClr>
                    </a:solidFill>
                  </a:tcPr>
                </a:tc>
                <a:tc>
                  <a:txBody>
                    <a:bodyPr/>
                    <a:lstStyle/>
                    <a:p>
                      <a:pPr marL="0" indent="0">
                        <a:buFont typeface="Arial" panose="020B0604020202020204" pitchFamily="34" charset="0"/>
                        <a:buNone/>
                      </a:pPr>
                      <a:r>
                        <a:rPr lang="en-GB" sz="1600" dirty="0">
                          <a:solidFill>
                            <a:schemeClr val="bg1"/>
                          </a:solidFill>
                        </a:rPr>
                        <a:t>Listening,</a:t>
                      </a:r>
                      <a:r>
                        <a:rPr lang="en-GB" sz="1600" baseline="0" dirty="0">
                          <a:solidFill>
                            <a:schemeClr val="bg1"/>
                          </a:solidFill>
                        </a:rPr>
                        <a:t> Attention Understanding</a:t>
                      </a:r>
                    </a:p>
                    <a:p>
                      <a:pPr marL="285750" indent="-285750">
                        <a:buFont typeface="Arial" panose="020B0604020202020204" pitchFamily="34" charset="0"/>
                        <a:buChar char="•"/>
                      </a:pPr>
                      <a:endParaRPr lang="en-GB" sz="1600" baseline="0" dirty="0">
                        <a:solidFill>
                          <a:schemeClr val="bg1"/>
                        </a:solidFill>
                      </a:endParaRPr>
                    </a:p>
                    <a:p>
                      <a:pPr marL="0" indent="0">
                        <a:buFont typeface="Arial" panose="020B0604020202020204" pitchFamily="34" charset="0"/>
                        <a:buNone/>
                      </a:pPr>
                      <a:r>
                        <a:rPr lang="en-GB" sz="1600" baseline="0" dirty="0">
                          <a:solidFill>
                            <a:schemeClr val="bg1"/>
                          </a:solidFill>
                        </a:rPr>
                        <a:t>Speaking</a:t>
                      </a:r>
                      <a:endParaRPr lang="en-GB" sz="1600" dirty="0">
                        <a:solidFill>
                          <a:schemeClr val="bg1"/>
                        </a:solidFill>
                      </a:endParaRPr>
                    </a:p>
                  </a:txBody>
                  <a:tcPr>
                    <a:solidFill>
                      <a:srgbClr val="00B050"/>
                    </a:solidFill>
                  </a:tcPr>
                </a:tc>
                <a:tc>
                  <a:txBody>
                    <a:bodyPr/>
                    <a:lstStyle/>
                    <a:p>
                      <a:pPr marL="0" indent="0">
                        <a:buFont typeface="Arial" panose="020B0604020202020204" pitchFamily="34" charset="0"/>
                        <a:buNone/>
                      </a:pPr>
                      <a:r>
                        <a:rPr lang="en-GB" sz="1500" dirty="0">
                          <a:solidFill>
                            <a:schemeClr val="bg1"/>
                          </a:solidFill>
                        </a:rPr>
                        <a:t>Comprehension</a:t>
                      </a:r>
                    </a:p>
                    <a:p>
                      <a:pPr marL="285750" indent="-285750">
                        <a:buFont typeface="Arial" panose="020B0604020202020204" pitchFamily="34" charset="0"/>
                        <a:buChar char="•"/>
                      </a:pPr>
                      <a:endParaRPr lang="en-GB" sz="1500" dirty="0">
                        <a:solidFill>
                          <a:schemeClr val="bg1"/>
                        </a:solidFill>
                      </a:endParaRPr>
                    </a:p>
                    <a:p>
                      <a:pPr marL="0" indent="0">
                        <a:buFont typeface="Arial" panose="020B0604020202020204" pitchFamily="34" charset="0"/>
                        <a:buNone/>
                      </a:pPr>
                      <a:r>
                        <a:rPr lang="en-GB" sz="1500" dirty="0">
                          <a:solidFill>
                            <a:schemeClr val="bg1"/>
                          </a:solidFill>
                        </a:rPr>
                        <a:t>Word Reading</a:t>
                      </a:r>
                    </a:p>
                    <a:p>
                      <a:pPr marL="285750" indent="-285750">
                        <a:buFont typeface="Arial" panose="020B0604020202020204" pitchFamily="34" charset="0"/>
                        <a:buChar char="•"/>
                      </a:pPr>
                      <a:endParaRPr lang="en-GB" sz="1500" dirty="0">
                        <a:solidFill>
                          <a:schemeClr val="bg1"/>
                        </a:solidFill>
                      </a:endParaRPr>
                    </a:p>
                    <a:p>
                      <a:pPr marL="0" indent="0">
                        <a:buFont typeface="Arial" panose="020B0604020202020204" pitchFamily="34" charset="0"/>
                        <a:buNone/>
                      </a:pPr>
                      <a:r>
                        <a:rPr lang="en-GB" sz="1500" dirty="0">
                          <a:solidFill>
                            <a:schemeClr val="bg1"/>
                          </a:solidFill>
                        </a:rPr>
                        <a:t>Writing</a:t>
                      </a:r>
                    </a:p>
                  </a:txBody>
                  <a:tcPr>
                    <a:solidFill>
                      <a:schemeClr val="accent3"/>
                    </a:solidFill>
                  </a:tcPr>
                </a:tc>
                <a:tc>
                  <a:txBody>
                    <a:bodyPr/>
                    <a:lstStyle/>
                    <a:p>
                      <a:pPr marL="0" indent="0">
                        <a:buFont typeface="Arial" panose="020B0604020202020204" pitchFamily="34" charset="0"/>
                        <a:buNone/>
                      </a:pPr>
                      <a:r>
                        <a:rPr lang="en-GB" sz="1600" dirty="0">
                          <a:solidFill>
                            <a:schemeClr val="bg1"/>
                          </a:solidFill>
                        </a:rPr>
                        <a:t>Number</a:t>
                      </a:r>
                    </a:p>
                    <a:p>
                      <a:pPr marL="285750" indent="-285750">
                        <a:buFont typeface="Arial" panose="020B0604020202020204" pitchFamily="34" charset="0"/>
                        <a:buChar char="•"/>
                      </a:pPr>
                      <a:endParaRPr lang="en-GB" sz="1600" dirty="0">
                        <a:solidFill>
                          <a:schemeClr val="bg1"/>
                        </a:solidFill>
                      </a:endParaRPr>
                    </a:p>
                    <a:p>
                      <a:pPr marL="0" indent="0">
                        <a:buFont typeface="Arial" panose="020B0604020202020204" pitchFamily="34" charset="0"/>
                        <a:buNone/>
                      </a:pPr>
                      <a:r>
                        <a:rPr lang="en-GB" sz="1600" dirty="0">
                          <a:solidFill>
                            <a:schemeClr val="bg1"/>
                          </a:solidFill>
                        </a:rPr>
                        <a:t>Numerical Patterns</a:t>
                      </a:r>
                    </a:p>
                  </a:txBody>
                  <a:tcPr>
                    <a:solidFill>
                      <a:schemeClr val="bg2">
                        <a:lumMod val="60000"/>
                        <a:lumOff val="40000"/>
                      </a:schemeClr>
                    </a:solidFill>
                  </a:tcPr>
                </a:tc>
                <a:tc>
                  <a:txBody>
                    <a:bodyPr/>
                    <a:lstStyle/>
                    <a:p>
                      <a:pPr marL="0" indent="0">
                        <a:buFont typeface="Arial" panose="020B0604020202020204" pitchFamily="34" charset="0"/>
                        <a:buNone/>
                      </a:pPr>
                      <a:r>
                        <a:rPr lang="en-GB" sz="1600" dirty="0">
                          <a:solidFill>
                            <a:schemeClr val="bg1"/>
                          </a:solidFill>
                        </a:rPr>
                        <a:t>Creating with Materials</a:t>
                      </a:r>
                    </a:p>
                    <a:p>
                      <a:pPr marL="342900" indent="-342900">
                        <a:buFont typeface="+mj-lt"/>
                        <a:buAutoNum type="arabicPeriod"/>
                      </a:pPr>
                      <a:endParaRPr lang="en-GB" sz="1600" dirty="0">
                        <a:solidFill>
                          <a:schemeClr val="bg1"/>
                        </a:solidFill>
                      </a:endParaRPr>
                    </a:p>
                    <a:p>
                      <a:pPr marL="0" indent="0">
                        <a:buFont typeface="Arial" panose="020B0604020202020204" pitchFamily="34" charset="0"/>
                        <a:buNone/>
                      </a:pPr>
                      <a:r>
                        <a:rPr lang="en-GB" sz="1600" dirty="0">
                          <a:solidFill>
                            <a:schemeClr val="bg1"/>
                          </a:solidFill>
                        </a:rPr>
                        <a:t>Being  creative and imaginative.</a:t>
                      </a:r>
                    </a:p>
                  </a:txBody>
                  <a:tcPr>
                    <a:solidFill>
                      <a:schemeClr val="accent6">
                        <a:lumMod val="75000"/>
                      </a:schemeClr>
                    </a:solidFill>
                  </a:tcPr>
                </a:tc>
                <a:tc>
                  <a:txBody>
                    <a:bodyPr/>
                    <a:lstStyle/>
                    <a:p>
                      <a:pPr marL="0" indent="0">
                        <a:buFont typeface="Arial" panose="020B0604020202020204" pitchFamily="34" charset="0"/>
                        <a:buNone/>
                      </a:pPr>
                      <a:r>
                        <a:rPr lang="en-GB" sz="1600" dirty="0">
                          <a:solidFill>
                            <a:schemeClr val="bg1"/>
                          </a:solidFill>
                        </a:rPr>
                        <a:t>Past and Present</a:t>
                      </a:r>
                    </a:p>
                    <a:p>
                      <a:pPr marL="285750" indent="-285750">
                        <a:buFont typeface="Arial" panose="020B0604020202020204" pitchFamily="34" charset="0"/>
                        <a:buChar char="•"/>
                      </a:pPr>
                      <a:endParaRPr lang="en-GB" sz="1600" dirty="0">
                        <a:solidFill>
                          <a:schemeClr val="bg1"/>
                        </a:solidFill>
                      </a:endParaRPr>
                    </a:p>
                    <a:p>
                      <a:pPr marL="0" indent="0">
                        <a:buFont typeface="Arial" panose="020B0604020202020204" pitchFamily="34" charset="0"/>
                        <a:buNone/>
                      </a:pPr>
                      <a:r>
                        <a:rPr lang="en-GB" sz="1600" dirty="0">
                          <a:solidFill>
                            <a:schemeClr val="bg1"/>
                          </a:solidFill>
                        </a:rPr>
                        <a:t>People and Cultures</a:t>
                      </a:r>
                    </a:p>
                    <a:p>
                      <a:pPr marL="285750" indent="-285750">
                        <a:buFont typeface="Arial" panose="020B0604020202020204" pitchFamily="34" charset="0"/>
                        <a:buChar char="•"/>
                      </a:pPr>
                      <a:endParaRPr lang="en-GB" sz="1600" dirty="0">
                        <a:solidFill>
                          <a:schemeClr val="bg1"/>
                        </a:solidFill>
                      </a:endParaRPr>
                    </a:p>
                    <a:p>
                      <a:pPr marL="0" indent="0">
                        <a:buFont typeface="Arial" panose="020B0604020202020204" pitchFamily="34" charset="0"/>
                        <a:buNone/>
                      </a:pPr>
                      <a:r>
                        <a:rPr lang="en-GB" sz="1600" dirty="0">
                          <a:solidFill>
                            <a:schemeClr val="bg1"/>
                          </a:solidFill>
                        </a:rPr>
                        <a:t>The Natural World</a:t>
                      </a:r>
                    </a:p>
                  </a:txBody>
                  <a:tcPr>
                    <a:solidFill>
                      <a:srgbClr val="FF0000"/>
                    </a:solidFill>
                  </a:tcPr>
                </a:tc>
                <a:extLst>
                  <a:ext uri="{0D108BD9-81ED-4DB2-BD59-A6C34878D82A}">
                    <a16:rowId xmlns:a16="http://schemas.microsoft.com/office/drawing/2014/main" val="2038338253"/>
                  </a:ext>
                </a:extLst>
              </a:tr>
            </a:tbl>
          </a:graphicData>
        </a:graphic>
      </p:graphicFrame>
      <p:sp>
        <p:nvSpPr>
          <p:cNvPr id="4" name="TextBox 3">
            <a:extLst>
              <a:ext uri="{FF2B5EF4-FFF2-40B4-BE49-F238E27FC236}">
                <a16:creationId xmlns:a16="http://schemas.microsoft.com/office/drawing/2014/main" id="{2E1343F4-1653-4F3D-BF6B-49C08D177D8A}"/>
              </a:ext>
            </a:extLst>
          </p:cNvPr>
          <p:cNvSpPr txBox="1"/>
          <p:nvPr/>
        </p:nvSpPr>
        <p:spPr>
          <a:xfrm>
            <a:off x="1948070" y="2544417"/>
            <a:ext cx="1697901" cy="369332"/>
          </a:xfrm>
          <a:prstGeom prst="rect">
            <a:avLst/>
          </a:prstGeom>
          <a:noFill/>
        </p:spPr>
        <p:txBody>
          <a:bodyPr wrap="none" rtlCol="0">
            <a:spAutoFit/>
          </a:bodyPr>
          <a:lstStyle/>
          <a:p>
            <a:r>
              <a:rPr lang="en-GB" b="1" dirty="0"/>
              <a:t>3 Prime Areas</a:t>
            </a:r>
          </a:p>
        </p:txBody>
      </p:sp>
      <p:sp>
        <p:nvSpPr>
          <p:cNvPr id="5" name="TextBox 4">
            <a:extLst>
              <a:ext uri="{FF2B5EF4-FFF2-40B4-BE49-F238E27FC236}">
                <a16:creationId xmlns:a16="http://schemas.microsoft.com/office/drawing/2014/main" id="{4C884C50-9DD9-41E6-A7C5-ED1BA8FB22D8}"/>
              </a:ext>
            </a:extLst>
          </p:cNvPr>
          <p:cNvSpPr txBox="1"/>
          <p:nvPr/>
        </p:nvSpPr>
        <p:spPr>
          <a:xfrm>
            <a:off x="7673009" y="2544417"/>
            <a:ext cx="2323411" cy="369332"/>
          </a:xfrm>
          <a:prstGeom prst="rect">
            <a:avLst/>
          </a:prstGeom>
          <a:noFill/>
        </p:spPr>
        <p:txBody>
          <a:bodyPr wrap="square" rtlCol="0">
            <a:spAutoFit/>
          </a:bodyPr>
          <a:lstStyle/>
          <a:p>
            <a:r>
              <a:rPr lang="en-GB" b="1" dirty="0"/>
              <a:t>4 Specific Areas</a:t>
            </a:r>
          </a:p>
        </p:txBody>
      </p:sp>
      <p:sp>
        <p:nvSpPr>
          <p:cNvPr id="6" name="TextBox 5">
            <a:extLst>
              <a:ext uri="{FF2B5EF4-FFF2-40B4-BE49-F238E27FC236}">
                <a16:creationId xmlns:a16="http://schemas.microsoft.com/office/drawing/2014/main" id="{31B0C002-252C-4CE6-902E-793F041F978A}"/>
              </a:ext>
            </a:extLst>
          </p:cNvPr>
          <p:cNvSpPr txBox="1"/>
          <p:nvPr/>
        </p:nvSpPr>
        <p:spPr>
          <a:xfrm>
            <a:off x="398106" y="1167382"/>
            <a:ext cx="10852990" cy="1200329"/>
          </a:xfrm>
          <a:prstGeom prst="rect">
            <a:avLst/>
          </a:prstGeom>
          <a:noFill/>
        </p:spPr>
        <p:txBody>
          <a:bodyPr wrap="square" rtlCol="0">
            <a:spAutoFit/>
          </a:bodyPr>
          <a:lstStyle/>
          <a:p>
            <a:r>
              <a:rPr lang="en-GB" sz="2400" dirty="0"/>
              <a:t>Each</a:t>
            </a:r>
            <a:r>
              <a:rPr lang="en-US" sz="2400" dirty="0"/>
              <a:t> area of Learning and Development has </a:t>
            </a:r>
            <a:r>
              <a:rPr lang="en-US" sz="2400" b="1" dirty="0"/>
              <a:t>Early Learning Goals</a:t>
            </a:r>
            <a:r>
              <a:rPr lang="en-US" sz="2400" dirty="0"/>
              <a:t>, which summarise the </a:t>
            </a:r>
            <a:r>
              <a:rPr lang="en-US" sz="2400" u="sng" dirty="0"/>
              <a:t>knowledge, skills and understanding </a:t>
            </a:r>
            <a:r>
              <a:rPr lang="en-US" sz="2400" dirty="0"/>
              <a:t>that all young children should have gained by the end of the Reception year</a:t>
            </a:r>
            <a:r>
              <a:rPr lang="en-GB" sz="2400" dirty="0"/>
              <a:t>.</a:t>
            </a:r>
          </a:p>
        </p:txBody>
      </p:sp>
      <p:sp>
        <p:nvSpPr>
          <p:cNvPr id="7" name="Rectangle 6"/>
          <p:cNvSpPr/>
          <p:nvPr/>
        </p:nvSpPr>
        <p:spPr>
          <a:xfrm>
            <a:off x="11526982" y="6448069"/>
            <a:ext cx="468398" cy="369332"/>
          </a:xfrm>
          <a:prstGeom prst="rect">
            <a:avLst/>
          </a:prstGeom>
        </p:spPr>
        <p:txBody>
          <a:bodyPr wrap="square">
            <a:spAutoFit/>
          </a:bodyPr>
          <a:lstStyle/>
          <a:p>
            <a:r>
              <a:rPr lang="en-GB" dirty="0"/>
              <a:t>LP</a:t>
            </a:r>
          </a:p>
        </p:txBody>
      </p:sp>
    </p:spTree>
    <p:extLst>
      <p:ext uri="{BB962C8B-B14F-4D97-AF65-F5344CB8AC3E}">
        <p14:creationId xmlns:p14="http://schemas.microsoft.com/office/powerpoint/2010/main" val="2722377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1040180"/>
          </a:xfrm>
        </p:spPr>
        <p:txBody>
          <a:bodyPr/>
          <a:lstStyle/>
          <a:p>
            <a:r>
              <a:rPr lang="en-GB" sz="4000" b="1" dirty="0"/>
              <a:t>Assessment</a:t>
            </a:r>
            <a:r>
              <a:rPr lang="en-GB" sz="4000" dirty="0"/>
              <a:t>; How we get to know your little ones</a:t>
            </a:r>
          </a:p>
        </p:txBody>
      </p:sp>
      <p:sp>
        <p:nvSpPr>
          <p:cNvPr id="5" name="Content Placeholder 4"/>
          <p:cNvSpPr>
            <a:spLocks noGrp="1"/>
          </p:cNvSpPr>
          <p:nvPr>
            <p:ph idx="1"/>
          </p:nvPr>
        </p:nvSpPr>
        <p:spPr>
          <a:xfrm>
            <a:off x="404326" y="1791188"/>
            <a:ext cx="11383347" cy="6465181"/>
          </a:xfrm>
        </p:spPr>
        <p:txBody>
          <a:bodyPr>
            <a:normAutofit/>
          </a:bodyPr>
          <a:lstStyle/>
          <a:p>
            <a:pPr marL="0" indent="0">
              <a:buNone/>
            </a:pPr>
            <a:r>
              <a:rPr lang="en-US" b="1" dirty="0"/>
              <a:t>      </a:t>
            </a:r>
            <a:r>
              <a:rPr lang="en-US" b="1" u="sng" dirty="0"/>
              <a:t>Formative Assessment</a:t>
            </a:r>
            <a:endParaRPr lang="en-US" sz="1800" b="1" u="sng" dirty="0"/>
          </a:p>
          <a:p>
            <a:r>
              <a:rPr lang="en-US" sz="1800" dirty="0"/>
              <a:t>Assessment happens daily in Reception. It is an ongoing process, involving knowing the children’s level of achievement and interests, and then shaping our teaching and learning experiences around that knowledge. </a:t>
            </a:r>
          </a:p>
          <a:p>
            <a:r>
              <a:rPr lang="en-US" sz="1800" dirty="0"/>
              <a:t>It’s really important to us that we get to know your children as individuals! </a:t>
            </a:r>
          </a:p>
          <a:p>
            <a:endParaRPr lang="en-GB" sz="1800" dirty="0"/>
          </a:p>
          <a:p>
            <a:pPr marL="0" indent="0">
              <a:buNone/>
            </a:pPr>
            <a:r>
              <a:rPr lang="en-GB" sz="1800" b="1" dirty="0"/>
              <a:t>      </a:t>
            </a:r>
            <a:r>
              <a:rPr lang="en-GB" b="1" u="sng" dirty="0"/>
              <a:t>Statutory Assessment</a:t>
            </a:r>
            <a:endParaRPr lang="en-GB" sz="1800" b="1" u="sng" dirty="0"/>
          </a:p>
          <a:p>
            <a:r>
              <a:rPr lang="en-GB" sz="1800" dirty="0"/>
              <a:t>Government baseline- completed</a:t>
            </a:r>
          </a:p>
          <a:p>
            <a:r>
              <a:rPr lang="en-GB" sz="1800" dirty="0"/>
              <a:t>School based baseline- in progress</a:t>
            </a:r>
          </a:p>
          <a:p>
            <a:pPr marL="0" indent="0">
              <a:buNone/>
            </a:pPr>
            <a:r>
              <a:rPr lang="en-GB" sz="1800" dirty="0"/>
              <a:t>These are short assessments carried out in the first few weeks of your child starting school. </a:t>
            </a:r>
          </a:p>
          <a:p>
            <a:endParaRPr lang="en-GB" sz="1800" dirty="0"/>
          </a:p>
          <a:p>
            <a:r>
              <a:rPr lang="en-GB" sz="1800" u="sng" dirty="0"/>
              <a:t>Foundation stage profile; completed in the Summer Term</a:t>
            </a:r>
          </a:p>
          <a:p>
            <a:r>
              <a:rPr lang="en-GB" sz="1800" dirty="0"/>
              <a:t>A picture is built up over the year to show progress towards the Early Learning Goals. </a:t>
            </a:r>
          </a:p>
          <a:p>
            <a:endParaRPr lang="en-GB" sz="1800" dirty="0"/>
          </a:p>
          <a:p>
            <a:endParaRPr lang="en-GB" dirty="0"/>
          </a:p>
        </p:txBody>
      </p:sp>
    </p:spTree>
    <p:extLst>
      <p:ext uri="{BB962C8B-B14F-4D97-AF65-F5344CB8AC3E}">
        <p14:creationId xmlns:p14="http://schemas.microsoft.com/office/powerpoint/2010/main" val="1859509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2817846" y="1194319"/>
            <a:ext cx="5374432" cy="503853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3862874" y="2122532"/>
            <a:ext cx="3247054" cy="3139933"/>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6155907" y="220845"/>
            <a:ext cx="5766318" cy="928213"/>
          </a:xfrm>
        </p:spPr>
        <p:txBody>
          <a:bodyPr/>
          <a:lstStyle/>
          <a:p>
            <a:r>
              <a:rPr lang="en-GB" dirty="0"/>
              <a:t>Our Learning</a:t>
            </a:r>
          </a:p>
        </p:txBody>
      </p:sp>
      <p:sp>
        <p:nvSpPr>
          <p:cNvPr id="6" name="Oval 5"/>
          <p:cNvSpPr/>
          <p:nvPr/>
        </p:nvSpPr>
        <p:spPr>
          <a:xfrm>
            <a:off x="5038531" y="3247053"/>
            <a:ext cx="914400" cy="914400"/>
          </a:xfrm>
          <a:prstGeom prst="ellipse">
            <a:avLst/>
          </a:prstGeom>
          <a:solidFill>
            <a:schemeClr val="tx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9039066" y="3247053"/>
            <a:ext cx="2941440" cy="1569660"/>
          </a:xfrm>
          <a:prstGeom prst="rect">
            <a:avLst/>
          </a:prstGeom>
          <a:noFill/>
        </p:spPr>
        <p:txBody>
          <a:bodyPr wrap="square" rtlCol="0">
            <a:spAutoFit/>
          </a:bodyPr>
          <a:lstStyle/>
          <a:p>
            <a:r>
              <a:rPr lang="en-GB" sz="2400" b="1" dirty="0"/>
              <a:t>Autumn term</a:t>
            </a:r>
          </a:p>
          <a:p>
            <a:r>
              <a:rPr lang="en-GB" dirty="0"/>
              <a:t>all about me, my family, my thoughts, my feelings, my ideas, my likes and dislikes</a:t>
            </a:r>
          </a:p>
        </p:txBody>
      </p:sp>
      <p:cxnSp>
        <p:nvCxnSpPr>
          <p:cNvPr id="11" name="Straight Arrow Connector 10"/>
          <p:cNvCxnSpPr/>
          <p:nvPr/>
        </p:nvCxnSpPr>
        <p:spPr>
          <a:xfrm flipH="1">
            <a:off x="5505062" y="3750906"/>
            <a:ext cx="35340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02977" y="3756001"/>
            <a:ext cx="2941440" cy="3231654"/>
          </a:xfrm>
          <a:prstGeom prst="rect">
            <a:avLst/>
          </a:prstGeom>
          <a:noFill/>
        </p:spPr>
        <p:txBody>
          <a:bodyPr wrap="square" rtlCol="0">
            <a:spAutoFit/>
          </a:bodyPr>
          <a:lstStyle/>
          <a:p>
            <a:r>
              <a:rPr lang="en-GB" sz="2400" b="1" dirty="0"/>
              <a:t>Spring term</a:t>
            </a:r>
          </a:p>
          <a:p>
            <a:r>
              <a:rPr lang="en-GB" dirty="0"/>
              <a:t>Me and my world.</a:t>
            </a:r>
          </a:p>
          <a:p>
            <a:r>
              <a:rPr lang="en-GB" dirty="0"/>
              <a:t>My wider family. My experiences within my community. Where I live, </a:t>
            </a:r>
            <a:r>
              <a:rPr lang="en-GB" dirty="0" err="1"/>
              <a:t>Tutshill</a:t>
            </a:r>
            <a:r>
              <a:rPr lang="en-GB" dirty="0"/>
              <a:t> Chepstow, comparison with other familiar places. Experiences familiar to me, outside of my time frame.</a:t>
            </a:r>
          </a:p>
        </p:txBody>
      </p:sp>
      <p:cxnSp>
        <p:nvCxnSpPr>
          <p:cNvPr id="15" name="Straight Arrow Connector 14"/>
          <p:cNvCxnSpPr/>
          <p:nvPr/>
        </p:nvCxnSpPr>
        <p:spPr>
          <a:xfrm flipV="1">
            <a:off x="2817846" y="4708830"/>
            <a:ext cx="1840428" cy="155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36313" y="220845"/>
            <a:ext cx="2941440" cy="1569660"/>
          </a:xfrm>
          <a:prstGeom prst="rect">
            <a:avLst/>
          </a:prstGeom>
          <a:noFill/>
        </p:spPr>
        <p:txBody>
          <a:bodyPr wrap="square" rtlCol="0">
            <a:spAutoFit/>
          </a:bodyPr>
          <a:lstStyle/>
          <a:p>
            <a:r>
              <a:rPr lang="en-GB" sz="2400" b="1" dirty="0"/>
              <a:t>Summer term</a:t>
            </a:r>
          </a:p>
          <a:p>
            <a:r>
              <a:rPr lang="en-GB" dirty="0"/>
              <a:t>Me and the wider world.</a:t>
            </a:r>
          </a:p>
          <a:p>
            <a:r>
              <a:rPr lang="en-GB" dirty="0"/>
              <a:t>Learning about things out of my experience, time, location, interests, </a:t>
            </a:r>
          </a:p>
        </p:txBody>
      </p:sp>
    </p:spTree>
    <p:extLst>
      <p:ext uri="{BB962C8B-B14F-4D97-AF65-F5344CB8AC3E}">
        <p14:creationId xmlns:p14="http://schemas.microsoft.com/office/powerpoint/2010/main" val="1104098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5907" y="220845"/>
            <a:ext cx="5766318" cy="928213"/>
          </a:xfrm>
        </p:spPr>
        <p:txBody>
          <a:bodyPr/>
          <a:lstStyle/>
          <a:p>
            <a:r>
              <a:rPr lang="en-GB" dirty="0"/>
              <a:t>Tapestry</a:t>
            </a:r>
          </a:p>
        </p:txBody>
      </p:sp>
      <p:pic>
        <p:nvPicPr>
          <p:cNvPr id="4" name="Picture 3"/>
          <p:cNvPicPr>
            <a:picLocks noChangeAspect="1"/>
          </p:cNvPicPr>
          <p:nvPr/>
        </p:nvPicPr>
        <p:blipFill rotWithShape="1">
          <a:blip r:embed="rId2"/>
          <a:srcRect l="11126" t="16897" r="12046" b="5369"/>
          <a:stretch/>
        </p:blipFill>
        <p:spPr>
          <a:xfrm>
            <a:off x="1275996" y="1149058"/>
            <a:ext cx="9759821" cy="5337110"/>
          </a:xfrm>
          <a:prstGeom prst="rect">
            <a:avLst/>
          </a:prstGeom>
        </p:spPr>
      </p:pic>
      <p:sp>
        <p:nvSpPr>
          <p:cNvPr id="5" name="Rectangle 4"/>
          <p:cNvSpPr/>
          <p:nvPr/>
        </p:nvSpPr>
        <p:spPr>
          <a:xfrm>
            <a:off x="11526982" y="6448069"/>
            <a:ext cx="468398" cy="369332"/>
          </a:xfrm>
          <a:prstGeom prst="rect">
            <a:avLst/>
          </a:prstGeom>
        </p:spPr>
        <p:txBody>
          <a:bodyPr wrap="square">
            <a:spAutoFit/>
          </a:bodyPr>
          <a:lstStyle/>
          <a:p>
            <a:r>
              <a:rPr lang="en-GB" dirty="0"/>
              <a:t>NF</a:t>
            </a:r>
          </a:p>
        </p:txBody>
      </p:sp>
    </p:spTree>
    <p:extLst>
      <p:ext uri="{BB962C8B-B14F-4D97-AF65-F5344CB8AC3E}">
        <p14:creationId xmlns:p14="http://schemas.microsoft.com/office/powerpoint/2010/main" val="3836647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5FD1B-183C-4EBE-9F9D-C222A80F3CA6}"/>
              </a:ext>
            </a:extLst>
          </p:cNvPr>
          <p:cNvSpPr>
            <a:spLocks noGrp="1"/>
          </p:cNvSpPr>
          <p:nvPr>
            <p:ph type="title"/>
          </p:nvPr>
        </p:nvSpPr>
        <p:spPr/>
        <p:txBody>
          <a:bodyPr/>
          <a:lstStyle/>
          <a:p>
            <a:r>
              <a:rPr lang="en-GB" dirty="0"/>
              <a:t>Literacy</a:t>
            </a:r>
          </a:p>
        </p:txBody>
      </p:sp>
      <p:sp>
        <p:nvSpPr>
          <p:cNvPr id="3" name="Content Placeholder 2">
            <a:extLst>
              <a:ext uri="{FF2B5EF4-FFF2-40B4-BE49-F238E27FC236}">
                <a16:creationId xmlns:a16="http://schemas.microsoft.com/office/drawing/2014/main" id="{64C75F3B-A335-4436-9D74-9BB001E8173B}"/>
              </a:ext>
            </a:extLst>
          </p:cNvPr>
          <p:cNvSpPr>
            <a:spLocks noGrp="1"/>
          </p:cNvSpPr>
          <p:nvPr>
            <p:ph idx="1"/>
          </p:nvPr>
        </p:nvSpPr>
        <p:spPr>
          <a:xfrm>
            <a:off x="1104293" y="1469822"/>
            <a:ext cx="8946541" cy="4195481"/>
          </a:xfrm>
        </p:spPr>
        <p:txBody>
          <a:bodyPr>
            <a:normAutofit fontScale="92500" lnSpcReduction="20000"/>
          </a:bodyPr>
          <a:lstStyle/>
          <a:p>
            <a:pPr marL="0" indent="0" algn="ctr">
              <a:buNone/>
            </a:pPr>
            <a:r>
              <a:rPr lang="en-GB" sz="2800" dirty="0"/>
              <a:t>We will be inviting you to join us here for a </a:t>
            </a:r>
            <a:r>
              <a:rPr lang="en-GB" sz="2800" b="1" dirty="0"/>
              <a:t>‘Literacy Meeting’ </a:t>
            </a:r>
            <a:r>
              <a:rPr lang="en-GB" sz="2800" dirty="0"/>
              <a:t>in which we will talk you through how we teach reading and writing to your child. </a:t>
            </a:r>
          </a:p>
          <a:p>
            <a:pPr marL="0" indent="0" algn="ctr">
              <a:buNone/>
            </a:pPr>
            <a:endParaRPr lang="en-GB" sz="2800" dirty="0"/>
          </a:p>
          <a:p>
            <a:pPr marL="0" indent="0" algn="ctr">
              <a:buNone/>
            </a:pPr>
            <a:r>
              <a:rPr lang="en-GB" sz="3200" b="1" dirty="0"/>
              <a:t>The meeting will be held here,</a:t>
            </a:r>
          </a:p>
          <a:p>
            <a:pPr marL="0" indent="0" algn="ctr">
              <a:buNone/>
            </a:pPr>
            <a:r>
              <a:rPr lang="en-GB" sz="3200" b="1" dirty="0"/>
              <a:t> in Reception on </a:t>
            </a:r>
          </a:p>
          <a:p>
            <a:pPr marL="0" indent="0" algn="ctr">
              <a:buNone/>
            </a:pPr>
            <a:r>
              <a:rPr lang="en-GB" sz="3200" b="1" dirty="0"/>
              <a:t>27</a:t>
            </a:r>
            <a:r>
              <a:rPr lang="en-GB" sz="3200" b="1" baseline="30000" dirty="0"/>
              <a:t>th</a:t>
            </a:r>
            <a:r>
              <a:rPr lang="en-GB" sz="3200" b="1" dirty="0"/>
              <a:t> September</a:t>
            </a:r>
          </a:p>
          <a:p>
            <a:pPr marL="0" indent="0" algn="ctr">
              <a:buNone/>
            </a:pPr>
            <a:endParaRPr lang="en-GB" sz="3200" b="1" dirty="0"/>
          </a:p>
          <a:p>
            <a:pPr marL="0" indent="0" algn="ctr">
              <a:buNone/>
            </a:pPr>
            <a:r>
              <a:rPr lang="en-GB" sz="3200" dirty="0"/>
              <a:t>We hope you can make it </a:t>
            </a:r>
            <a:r>
              <a:rPr lang="en-GB" sz="3200" dirty="0">
                <a:sym typeface="Wingdings" panose="05000000000000000000" pitchFamily="2" charset="2"/>
              </a:rPr>
              <a:t> </a:t>
            </a:r>
            <a:endParaRPr lang="en-GB" sz="3200" dirty="0"/>
          </a:p>
        </p:txBody>
      </p:sp>
    </p:spTree>
    <p:extLst>
      <p:ext uri="{BB962C8B-B14F-4D97-AF65-F5344CB8AC3E}">
        <p14:creationId xmlns:p14="http://schemas.microsoft.com/office/powerpoint/2010/main" val="33079382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9DA81-7DC6-4BDC-A6EE-2615385572AD}"/>
              </a:ext>
            </a:extLst>
          </p:cNvPr>
          <p:cNvSpPr>
            <a:spLocks noGrp="1"/>
          </p:cNvSpPr>
          <p:nvPr>
            <p:ph type="title"/>
          </p:nvPr>
        </p:nvSpPr>
        <p:spPr>
          <a:xfrm>
            <a:off x="646111" y="452718"/>
            <a:ext cx="9404723" cy="1043573"/>
          </a:xfrm>
        </p:spPr>
        <p:txBody>
          <a:bodyPr/>
          <a:lstStyle/>
          <a:p>
            <a:r>
              <a:rPr lang="en-GB" dirty="0"/>
              <a:t>Maths in Reception</a:t>
            </a:r>
            <a:br>
              <a:rPr lang="en-GB" dirty="0"/>
            </a:br>
            <a:endParaRPr lang="en-GB" dirty="0"/>
          </a:p>
        </p:txBody>
      </p:sp>
      <p:pic>
        <p:nvPicPr>
          <p:cNvPr id="5" name="Picture 4">
            <a:extLst>
              <a:ext uri="{FF2B5EF4-FFF2-40B4-BE49-F238E27FC236}">
                <a16:creationId xmlns:a16="http://schemas.microsoft.com/office/drawing/2014/main" id="{E0523BC9-4CA2-48FC-982A-4A94DCE2F186}"/>
              </a:ext>
            </a:extLst>
          </p:cNvPr>
          <p:cNvPicPr>
            <a:picLocks noChangeAspect="1"/>
          </p:cNvPicPr>
          <p:nvPr/>
        </p:nvPicPr>
        <p:blipFill>
          <a:blip r:embed="rId2"/>
          <a:stretch>
            <a:fillRect/>
          </a:stretch>
        </p:blipFill>
        <p:spPr>
          <a:xfrm>
            <a:off x="471055" y="1704110"/>
            <a:ext cx="5116944" cy="3837709"/>
          </a:xfrm>
          <a:prstGeom prst="rect">
            <a:avLst/>
          </a:prstGeom>
        </p:spPr>
      </p:pic>
      <p:pic>
        <p:nvPicPr>
          <p:cNvPr id="7" name="Picture 6">
            <a:extLst>
              <a:ext uri="{FF2B5EF4-FFF2-40B4-BE49-F238E27FC236}">
                <a16:creationId xmlns:a16="http://schemas.microsoft.com/office/drawing/2014/main" id="{A89C1C1D-E3F7-4DB7-92DC-A72F1842639F}"/>
              </a:ext>
            </a:extLst>
          </p:cNvPr>
          <p:cNvPicPr>
            <a:picLocks noChangeAspect="1"/>
          </p:cNvPicPr>
          <p:nvPr/>
        </p:nvPicPr>
        <p:blipFill>
          <a:blip r:embed="rId3"/>
          <a:stretch>
            <a:fillRect/>
          </a:stretch>
        </p:blipFill>
        <p:spPr>
          <a:xfrm>
            <a:off x="6096000" y="1212272"/>
            <a:ext cx="4094658" cy="3070993"/>
          </a:xfrm>
          <a:prstGeom prst="rect">
            <a:avLst/>
          </a:prstGeom>
        </p:spPr>
      </p:pic>
      <p:sp>
        <p:nvSpPr>
          <p:cNvPr id="6" name="Rectangle 5"/>
          <p:cNvSpPr/>
          <p:nvPr/>
        </p:nvSpPr>
        <p:spPr>
          <a:xfrm>
            <a:off x="11526982" y="6448069"/>
            <a:ext cx="468398" cy="369332"/>
          </a:xfrm>
          <a:prstGeom prst="rect">
            <a:avLst/>
          </a:prstGeom>
        </p:spPr>
        <p:txBody>
          <a:bodyPr wrap="square">
            <a:spAutoFit/>
          </a:bodyPr>
          <a:lstStyle/>
          <a:p>
            <a:r>
              <a:rPr lang="en-GB" dirty="0"/>
              <a:t>NF</a:t>
            </a:r>
          </a:p>
        </p:txBody>
      </p:sp>
    </p:spTree>
    <p:extLst>
      <p:ext uri="{BB962C8B-B14F-4D97-AF65-F5344CB8AC3E}">
        <p14:creationId xmlns:p14="http://schemas.microsoft.com/office/powerpoint/2010/main" val="1422542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48ED4-683E-427E-84F4-814A3015C01B}"/>
              </a:ext>
            </a:extLst>
          </p:cNvPr>
          <p:cNvSpPr>
            <a:spLocks noGrp="1"/>
          </p:cNvSpPr>
          <p:nvPr>
            <p:ph type="title"/>
          </p:nvPr>
        </p:nvSpPr>
        <p:spPr>
          <a:xfrm>
            <a:off x="646111" y="452717"/>
            <a:ext cx="10875329" cy="6049681"/>
          </a:xfrm>
        </p:spPr>
        <p:txBody>
          <a:bodyPr/>
          <a:lstStyle/>
          <a:p>
            <a:r>
              <a:rPr lang="en-US" dirty="0"/>
              <a:t>How do we teach </a:t>
            </a:r>
            <a:r>
              <a:rPr lang="en-US" dirty="0" err="1"/>
              <a:t>Maths</a:t>
            </a:r>
            <a:r>
              <a:rPr lang="en-US" dirty="0"/>
              <a:t>? </a:t>
            </a:r>
            <a:endParaRPr lang="en-GB" dirty="0"/>
          </a:p>
        </p:txBody>
      </p:sp>
      <p:sp>
        <p:nvSpPr>
          <p:cNvPr id="3" name="Content Placeholder 2">
            <a:extLst>
              <a:ext uri="{FF2B5EF4-FFF2-40B4-BE49-F238E27FC236}">
                <a16:creationId xmlns:a16="http://schemas.microsoft.com/office/drawing/2014/main" id="{03191290-B75C-4728-B91F-703EDC3591B2}"/>
              </a:ext>
            </a:extLst>
          </p:cNvPr>
          <p:cNvSpPr>
            <a:spLocks noGrp="1"/>
          </p:cNvSpPr>
          <p:nvPr>
            <p:ph idx="1"/>
          </p:nvPr>
        </p:nvSpPr>
        <p:spPr>
          <a:xfrm>
            <a:off x="365761" y="1341120"/>
            <a:ext cx="11602720" cy="5161279"/>
          </a:xfrm>
        </p:spPr>
        <p:txBody>
          <a:bodyPr/>
          <a:lstStyle/>
          <a:p>
            <a:r>
              <a:rPr lang="en-GB" dirty="0"/>
              <a:t>Our approach is based on developing a positive attitude towards maths through a practical hands-on approach. We develop mathematical thinking and talk.                                      </a:t>
            </a:r>
          </a:p>
          <a:p>
            <a:endParaRPr lang="en-GB" dirty="0"/>
          </a:p>
          <a:p>
            <a:endParaRPr lang="en-GB" dirty="0"/>
          </a:p>
          <a:p>
            <a:endParaRPr lang="en-GB" dirty="0"/>
          </a:p>
          <a:p>
            <a:endParaRPr lang="en-GB" dirty="0"/>
          </a:p>
          <a:p>
            <a:r>
              <a:rPr lang="en-GB" dirty="0"/>
              <a:t>Taught through stories, rhymes, games, activities</a:t>
            </a:r>
          </a:p>
          <a:p>
            <a:r>
              <a:rPr lang="en-GB" dirty="0"/>
              <a:t>Teaching is a mix of adult led tasks, whole class and group as well as play based learning, number rhymes, games and songs</a:t>
            </a:r>
          </a:p>
          <a:p>
            <a:r>
              <a:rPr lang="en-GB" dirty="0"/>
              <a:t>Key skills of counting, subitising, composition, ordering, comparing also including shape space and measures and spatial reasoning,</a:t>
            </a:r>
          </a:p>
        </p:txBody>
      </p:sp>
      <p:pic>
        <p:nvPicPr>
          <p:cNvPr id="4" name="Picture 3"/>
          <p:cNvPicPr>
            <a:picLocks noChangeAspect="1"/>
          </p:cNvPicPr>
          <p:nvPr/>
        </p:nvPicPr>
        <p:blipFill rotWithShape="1">
          <a:blip r:embed="rId2"/>
          <a:srcRect l="36981" t="57292" r="15333" b="25208"/>
          <a:stretch/>
        </p:blipFill>
        <p:spPr>
          <a:xfrm>
            <a:off x="1280160" y="2101570"/>
            <a:ext cx="5222240" cy="1082241"/>
          </a:xfrm>
          <a:prstGeom prst="rect">
            <a:avLst/>
          </a:prstGeom>
        </p:spPr>
      </p:pic>
    </p:spTree>
    <p:extLst>
      <p:ext uri="{BB962C8B-B14F-4D97-AF65-F5344CB8AC3E}">
        <p14:creationId xmlns:p14="http://schemas.microsoft.com/office/powerpoint/2010/main" val="26202395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FC10F-08A8-43E4-A47A-33A1914CD15F}"/>
              </a:ext>
            </a:extLst>
          </p:cNvPr>
          <p:cNvSpPr>
            <a:spLocks noGrp="1"/>
          </p:cNvSpPr>
          <p:nvPr>
            <p:ph type="title"/>
          </p:nvPr>
        </p:nvSpPr>
        <p:spPr/>
        <p:txBody>
          <a:bodyPr/>
          <a:lstStyle/>
          <a:p>
            <a:r>
              <a:rPr lang="en-GB" dirty="0"/>
              <a:t>Forest School and Outdoor Learning</a:t>
            </a:r>
          </a:p>
        </p:txBody>
      </p:sp>
      <p:sp>
        <p:nvSpPr>
          <p:cNvPr id="3" name="Content Placeholder 2">
            <a:extLst>
              <a:ext uri="{FF2B5EF4-FFF2-40B4-BE49-F238E27FC236}">
                <a16:creationId xmlns:a16="http://schemas.microsoft.com/office/drawing/2014/main" id="{37E99958-ADA8-4581-B6F7-81AEF889A296}"/>
              </a:ext>
            </a:extLst>
          </p:cNvPr>
          <p:cNvSpPr>
            <a:spLocks noGrp="1"/>
          </p:cNvSpPr>
          <p:nvPr>
            <p:ph idx="1"/>
          </p:nvPr>
        </p:nvSpPr>
        <p:spPr>
          <a:xfrm>
            <a:off x="323681" y="2039666"/>
            <a:ext cx="8946541" cy="4195481"/>
          </a:xfrm>
        </p:spPr>
        <p:txBody>
          <a:bodyPr/>
          <a:lstStyle/>
          <a:p>
            <a:r>
              <a:rPr lang="en-GB" dirty="0"/>
              <a:t>We are very fortunate to have such wonderful outdoor space and we do try and take learning outside where possible. </a:t>
            </a:r>
          </a:p>
          <a:p>
            <a:r>
              <a:rPr lang="en-GB" dirty="0"/>
              <a:t>We regularly make use of the Forest School space onsite.</a:t>
            </a:r>
          </a:p>
          <a:p>
            <a:r>
              <a:rPr lang="en-GB" dirty="0"/>
              <a:t>Therefore please ensure your child brings a </a:t>
            </a:r>
            <a:r>
              <a:rPr lang="en-GB" u="sng" dirty="0"/>
              <a:t>coat everyday to</a:t>
            </a:r>
            <a:r>
              <a:rPr lang="en-GB" dirty="0"/>
              <a:t> school. </a:t>
            </a:r>
          </a:p>
        </p:txBody>
      </p:sp>
      <p:pic>
        <p:nvPicPr>
          <p:cNvPr id="5" name="Picture 4">
            <a:extLst>
              <a:ext uri="{FF2B5EF4-FFF2-40B4-BE49-F238E27FC236}">
                <a16:creationId xmlns:a16="http://schemas.microsoft.com/office/drawing/2014/main" id="{7FE719A9-1597-4D47-BAA9-3BFC242D0D1A}"/>
              </a:ext>
            </a:extLst>
          </p:cNvPr>
          <p:cNvPicPr>
            <a:picLocks noChangeAspect="1"/>
          </p:cNvPicPr>
          <p:nvPr/>
        </p:nvPicPr>
        <p:blipFill>
          <a:blip r:embed="rId2"/>
          <a:stretch>
            <a:fillRect/>
          </a:stretch>
        </p:blipFill>
        <p:spPr>
          <a:xfrm>
            <a:off x="742626" y="3993627"/>
            <a:ext cx="3272589" cy="2454442"/>
          </a:xfrm>
          <a:prstGeom prst="rect">
            <a:avLst/>
          </a:prstGeom>
        </p:spPr>
      </p:pic>
      <p:pic>
        <p:nvPicPr>
          <p:cNvPr id="7" name="Picture 6">
            <a:extLst>
              <a:ext uri="{FF2B5EF4-FFF2-40B4-BE49-F238E27FC236}">
                <a16:creationId xmlns:a16="http://schemas.microsoft.com/office/drawing/2014/main" id="{4D258DCD-3B2B-4226-8C9D-8C1446326D59}"/>
              </a:ext>
            </a:extLst>
          </p:cNvPr>
          <p:cNvPicPr>
            <a:picLocks noChangeAspect="1"/>
          </p:cNvPicPr>
          <p:nvPr/>
        </p:nvPicPr>
        <p:blipFill>
          <a:blip r:embed="rId3"/>
          <a:stretch>
            <a:fillRect/>
          </a:stretch>
        </p:blipFill>
        <p:spPr>
          <a:xfrm>
            <a:off x="4904197" y="4005421"/>
            <a:ext cx="3272590" cy="2454443"/>
          </a:xfrm>
          <a:prstGeom prst="rect">
            <a:avLst/>
          </a:prstGeom>
        </p:spPr>
      </p:pic>
      <p:pic>
        <p:nvPicPr>
          <p:cNvPr id="11" name="Picture 10">
            <a:extLst>
              <a:ext uri="{FF2B5EF4-FFF2-40B4-BE49-F238E27FC236}">
                <a16:creationId xmlns:a16="http://schemas.microsoft.com/office/drawing/2014/main" id="{70151ECF-7BD1-49FD-B3BD-BF90F8FF07F9}"/>
              </a:ext>
            </a:extLst>
          </p:cNvPr>
          <p:cNvPicPr>
            <a:picLocks noChangeAspect="1"/>
          </p:cNvPicPr>
          <p:nvPr/>
        </p:nvPicPr>
        <p:blipFill>
          <a:blip r:embed="rId4"/>
          <a:stretch>
            <a:fillRect/>
          </a:stretch>
        </p:blipFill>
        <p:spPr>
          <a:xfrm rot="5400000">
            <a:off x="8919264" y="3542582"/>
            <a:ext cx="3320556" cy="2490417"/>
          </a:xfrm>
          <a:prstGeom prst="rect">
            <a:avLst/>
          </a:prstGeom>
        </p:spPr>
      </p:pic>
      <p:sp>
        <p:nvSpPr>
          <p:cNvPr id="8" name="Rectangle 7"/>
          <p:cNvSpPr/>
          <p:nvPr/>
        </p:nvSpPr>
        <p:spPr>
          <a:xfrm>
            <a:off x="11526982" y="6448069"/>
            <a:ext cx="468398" cy="369332"/>
          </a:xfrm>
          <a:prstGeom prst="rect">
            <a:avLst/>
          </a:prstGeom>
        </p:spPr>
        <p:txBody>
          <a:bodyPr wrap="square">
            <a:spAutoFit/>
          </a:bodyPr>
          <a:lstStyle/>
          <a:p>
            <a:r>
              <a:rPr lang="en-GB" dirty="0"/>
              <a:t>LP</a:t>
            </a:r>
          </a:p>
        </p:txBody>
      </p:sp>
    </p:spTree>
    <p:extLst>
      <p:ext uri="{BB962C8B-B14F-4D97-AF65-F5344CB8AC3E}">
        <p14:creationId xmlns:p14="http://schemas.microsoft.com/office/powerpoint/2010/main" val="18865126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6E4D28-7E12-43EF-8765-814FF6D8DDAD}"/>
              </a:ext>
            </a:extLst>
          </p:cNvPr>
          <p:cNvPicPr>
            <a:picLocks noChangeAspect="1"/>
          </p:cNvPicPr>
          <p:nvPr/>
        </p:nvPicPr>
        <p:blipFill>
          <a:blip r:embed="rId2"/>
          <a:stretch>
            <a:fillRect/>
          </a:stretch>
        </p:blipFill>
        <p:spPr>
          <a:xfrm>
            <a:off x="443346" y="374074"/>
            <a:ext cx="3477490" cy="2608118"/>
          </a:xfrm>
          <a:prstGeom prst="rect">
            <a:avLst/>
          </a:prstGeom>
        </p:spPr>
      </p:pic>
      <p:pic>
        <p:nvPicPr>
          <p:cNvPr id="7" name="Picture 6">
            <a:extLst>
              <a:ext uri="{FF2B5EF4-FFF2-40B4-BE49-F238E27FC236}">
                <a16:creationId xmlns:a16="http://schemas.microsoft.com/office/drawing/2014/main" id="{C25C6FE7-6145-42A3-93E8-BBFBDB46F5EB}"/>
              </a:ext>
            </a:extLst>
          </p:cNvPr>
          <p:cNvPicPr>
            <a:picLocks noChangeAspect="1"/>
          </p:cNvPicPr>
          <p:nvPr/>
        </p:nvPicPr>
        <p:blipFill>
          <a:blip r:embed="rId3"/>
          <a:stretch>
            <a:fillRect/>
          </a:stretch>
        </p:blipFill>
        <p:spPr>
          <a:xfrm rot="5400000">
            <a:off x="181553" y="3575919"/>
            <a:ext cx="3576780" cy="2682585"/>
          </a:xfrm>
          <a:prstGeom prst="rect">
            <a:avLst/>
          </a:prstGeom>
        </p:spPr>
      </p:pic>
      <p:pic>
        <p:nvPicPr>
          <p:cNvPr id="9" name="Picture 8">
            <a:extLst>
              <a:ext uri="{FF2B5EF4-FFF2-40B4-BE49-F238E27FC236}">
                <a16:creationId xmlns:a16="http://schemas.microsoft.com/office/drawing/2014/main" id="{A701502B-1974-4E95-9625-906555159C92}"/>
              </a:ext>
            </a:extLst>
          </p:cNvPr>
          <p:cNvPicPr>
            <a:picLocks noChangeAspect="1"/>
          </p:cNvPicPr>
          <p:nvPr/>
        </p:nvPicPr>
        <p:blipFill>
          <a:blip r:embed="rId4"/>
          <a:stretch>
            <a:fillRect/>
          </a:stretch>
        </p:blipFill>
        <p:spPr>
          <a:xfrm>
            <a:off x="4260272" y="557645"/>
            <a:ext cx="4315692" cy="3236769"/>
          </a:xfrm>
          <a:prstGeom prst="rect">
            <a:avLst/>
          </a:prstGeom>
        </p:spPr>
      </p:pic>
      <p:pic>
        <p:nvPicPr>
          <p:cNvPr id="11" name="Picture 10">
            <a:extLst>
              <a:ext uri="{FF2B5EF4-FFF2-40B4-BE49-F238E27FC236}">
                <a16:creationId xmlns:a16="http://schemas.microsoft.com/office/drawing/2014/main" id="{3AC305FB-CF18-4EF2-8976-C53F65217F4E}"/>
              </a:ext>
            </a:extLst>
          </p:cNvPr>
          <p:cNvPicPr>
            <a:picLocks noChangeAspect="1"/>
          </p:cNvPicPr>
          <p:nvPr/>
        </p:nvPicPr>
        <p:blipFill>
          <a:blip r:embed="rId5"/>
          <a:stretch>
            <a:fillRect/>
          </a:stretch>
        </p:blipFill>
        <p:spPr>
          <a:xfrm>
            <a:off x="3726870" y="3952011"/>
            <a:ext cx="3671455" cy="2753591"/>
          </a:xfrm>
          <a:prstGeom prst="rect">
            <a:avLst/>
          </a:prstGeom>
        </p:spPr>
      </p:pic>
      <p:pic>
        <p:nvPicPr>
          <p:cNvPr id="13" name="Picture 12">
            <a:extLst>
              <a:ext uri="{FF2B5EF4-FFF2-40B4-BE49-F238E27FC236}">
                <a16:creationId xmlns:a16="http://schemas.microsoft.com/office/drawing/2014/main" id="{6C28E43C-865F-4A92-950F-1BD4B3D3B4F7}"/>
              </a:ext>
            </a:extLst>
          </p:cNvPr>
          <p:cNvPicPr>
            <a:picLocks noChangeAspect="1"/>
          </p:cNvPicPr>
          <p:nvPr/>
        </p:nvPicPr>
        <p:blipFill>
          <a:blip r:embed="rId6"/>
          <a:stretch>
            <a:fillRect/>
          </a:stretch>
        </p:blipFill>
        <p:spPr>
          <a:xfrm>
            <a:off x="7952509" y="3952010"/>
            <a:ext cx="3671454" cy="2753591"/>
          </a:xfrm>
          <a:prstGeom prst="rect">
            <a:avLst/>
          </a:prstGeom>
        </p:spPr>
      </p:pic>
      <p:pic>
        <p:nvPicPr>
          <p:cNvPr id="15" name="Picture 14">
            <a:extLst>
              <a:ext uri="{FF2B5EF4-FFF2-40B4-BE49-F238E27FC236}">
                <a16:creationId xmlns:a16="http://schemas.microsoft.com/office/drawing/2014/main" id="{37B8A956-1038-4A00-B751-07AA6AA95065}"/>
              </a:ext>
            </a:extLst>
          </p:cNvPr>
          <p:cNvPicPr>
            <a:picLocks noChangeAspect="1"/>
          </p:cNvPicPr>
          <p:nvPr/>
        </p:nvPicPr>
        <p:blipFill>
          <a:blip r:embed="rId7"/>
          <a:stretch>
            <a:fillRect/>
          </a:stretch>
        </p:blipFill>
        <p:spPr>
          <a:xfrm rot="5400000">
            <a:off x="8602805" y="648566"/>
            <a:ext cx="3595255" cy="2696441"/>
          </a:xfrm>
          <a:prstGeom prst="rect">
            <a:avLst/>
          </a:prstGeom>
        </p:spPr>
      </p:pic>
    </p:spTree>
    <p:extLst>
      <p:ext uri="{BB962C8B-B14F-4D97-AF65-F5344CB8AC3E}">
        <p14:creationId xmlns:p14="http://schemas.microsoft.com/office/powerpoint/2010/main" val="2430731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1040180"/>
          </a:xfrm>
        </p:spPr>
        <p:txBody>
          <a:bodyPr/>
          <a:lstStyle/>
          <a:p>
            <a:r>
              <a:rPr lang="en-GB" dirty="0"/>
              <a:t>How you can help at home?</a:t>
            </a:r>
          </a:p>
        </p:txBody>
      </p:sp>
      <p:sp>
        <p:nvSpPr>
          <p:cNvPr id="5" name="Content Placeholder 4"/>
          <p:cNvSpPr>
            <a:spLocks noGrp="1"/>
          </p:cNvSpPr>
          <p:nvPr>
            <p:ph idx="1"/>
          </p:nvPr>
        </p:nvSpPr>
        <p:spPr>
          <a:xfrm>
            <a:off x="186612" y="1256090"/>
            <a:ext cx="11849878" cy="5601910"/>
          </a:xfrm>
        </p:spPr>
        <p:txBody>
          <a:bodyPr>
            <a:normAutofit/>
          </a:bodyPr>
          <a:lstStyle/>
          <a:p>
            <a:pPr marL="0" indent="0">
              <a:buNone/>
            </a:pPr>
            <a:r>
              <a:rPr lang="en-GB" b="1" dirty="0"/>
              <a:t>Communication and speech. </a:t>
            </a:r>
          </a:p>
          <a:p>
            <a:pPr marL="0" indent="0">
              <a:buNone/>
            </a:pPr>
            <a:r>
              <a:rPr lang="en-GB" dirty="0"/>
              <a:t>Share a story every day, repeat the same stories so they become familiar, ask questions and ask what might happen. Expect your child to do what you ask them to do- expect them to follow the instructions you give them-  first time! </a:t>
            </a:r>
          </a:p>
          <a:p>
            <a:pPr marL="0" indent="0">
              <a:buNone/>
            </a:pPr>
            <a:r>
              <a:rPr lang="en-GB" b="1" dirty="0"/>
              <a:t>Independence-</a:t>
            </a:r>
            <a:r>
              <a:rPr lang="en-GB" dirty="0"/>
              <a:t> </a:t>
            </a:r>
          </a:p>
          <a:p>
            <a:pPr marL="0" indent="0">
              <a:buNone/>
            </a:pPr>
            <a:r>
              <a:rPr lang="en-GB" dirty="0"/>
              <a:t>Expect them to dress themselves, including turning clothes the right way round. Expect them to eat with a knife and fork- spoons are for pudding. Expect them to carry their own belongings and get themselves ready.</a:t>
            </a:r>
          </a:p>
          <a:p>
            <a:pPr marL="0" indent="0">
              <a:buNone/>
            </a:pPr>
            <a:r>
              <a:rPr lang="en-GB" b="1" dirty="0"/>
              <a:t>Mathematics</a:t>
            </a:r>
            <a:r>
              <a:rPr lang="en-GB" dirty="0"/>
              <a:t> – chanting numbers to 10, counting 1:1 correspondence.</a:t>
            </a:r>
          </a:p>
          <a:p>
            <a:pPr marL="0" indent="0">
              <a:buNone/>
            </a:pPr>
            <a:r>
              <a:rPr lang="en-GB" dirty="0"/>
              <a:t>Chant from 1-10, 20 going up stairs, jumping on the trampoline, walking home, Count objects , apples in fruit bowl, pencils in a pot, people at the table, knives, forks etc. ask, how many did we have?</a:t>
            </a:r>
          </a:p>
          <a:p>
            <a:pPr marL="0" indent="0">
              <a:buNone/>
            </a:pPr>
            <a:r>
              <a:rPr lang="en-GB" b="1" dirty="0"/>
              <a:t>Physical development- </a:t>
            </a:r>
          </a:p>
          <a:p>
            <a:pPr marL="0" indent="0">
              <a:buNone/>
            </a:pPr>
            <a:r>
              <a:rPr lang="en-GB" dirty="0"/>
              <a:t>Play at the park on climbing frames. Look at the way your child is holding a pencil, correct them gently, get them a colouring book and pencils/felt tips. </a:t>
            </a:r>
          </a:p>
          <a:p>
            <a:endParaRPr lang="en-GB" dirty="0"/>
          </a:p>
        </p:txBody>
      </p:sp>
      <p:sp>
        <p:nvSpPr>
          <p:cNvPr id="4" name="Rectangle 3"/>
          <p:cNvSpPr/>
          <p:nvPr/>
        </p:nvSpPr>
        <p:spPr>
          <a:xfrm>
            <a:off x="11526982" y="6448069"/>
            <a:ext cx="468398" cy="369332"/>
          </a:xfrm>
          <a:prstGeom prst="rect">
            <a:avLst/>
          </a:prstGeom>
        </p:spPr>
        <p:txBody>
          <a:bodyPr wrap="square">
            <a:spAutoFit/>
          </a:bodyPr>
          <a:lstStyle/>
          <a:p>
            <a:r>
              <a:rPr lang="en-GB" dirty="0"/>
              <a:t>NF</a:t>
            </a:r>
          </a:p>
        </p:txBody>
      </p:sp>
    </p:spTree>
    <p:extLst>
      <p:ext uri="{BB962C8B-B14F-4D97-AF65-F5344CB8AC3E}">
        <p14:creationId xmlns:p14="http://schemas.microsoft.com/office/powerpoint/2010/main" val="2585792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9D156-28A4-4ACB-B88C-99281CA9BC23}"/>
              </a:ext>
            </a:extLst>
          </p:cNvPr>
          <p:cNvSpPr>
            <a:spLocks noGrp="1"/>
          </p:cNvSpPr>
          <p:nvPr>
            <p:ph type="title"/>
          </p:nvPr>
        </p:nvSpPr>
        <p:spPr/>
        <p:txBody>
          <a:bodyPr/>
          <a:lstStyle/>
          <a:p>
            <a:r>
              <a:rPr lang="en-GB" dirty="0"/>
              <a:t>We have been having great fun settling in!</a:t>
            </a:r>
          </a:p>
        </p:txBody>
      </p:sp>
      <p:pic>
        <p:nvPicPr>
          <p:cNvPr id="3" name="Picture 2">
            <a:extLst>
              <a:ext uri="{FF2B5EF4-FFF2-40B4-BE49-F238E27FC236}">
                <a16:creationId xmlns:a16="http://schemas.microsoft.com/office/drawing/2014/main" id="{883A9862-7585-41F5-8C48-59E2B7940A85}"/>
              </a:ext>
            </a:extLst>
          </p:cNvPr>
          <p:cNvPicPr>
            <a:picLocks noChangeAspect="1"/>
          </p:cNvPicPr>
          <p:nvPr/>
        </p:nvPicPr>
        <p:blipFill>
          <a:blip r:embed="rId2"/>
          <a:stretch>
            <a:fillRect/>
          </a:stretch>
        </p:blipFill>
        <p:spPr>
          <a:xfrm>
            <a:off x="3982720" y="2124544"/>
            <a:ext cx="4226560" cy="3169920"/>
          </a:xfrm>
          <a:prstGeom prst="rect">
            <a:avLst/>
          </a:prstGeom>
        </p:spPr>
      </p:pic>
      <p:pic>
        <p:nvPicPr>
          <p:cNvPr id="5" name="Picture 4">
            <a:extLst>
              <a:ext uri="{FF2B5EF4-FFF2-40B4-BE49-F238E27FC236}">
                <a16:creationId xmlns:a16="http://schemas.microsoft.com/office/drawing/2014/main" id="{9A48F3FD-92D6-473B-9B93-D4F55B25EC71}"/>
              </a:ext>
            </a:extLst>
          </p:cNvPr>
          <p:cNvPicPr>
            <a:picLocks noChangeAspect="1"/>
          </p:cNvPicPr>
          <p:nvPr/>
        </p:nvPicPr>
        <p:blipFill>
          <a:blip r:embed="rId3"/>
          <a:stretch>
            <a:fillRect/>
          </a:stretch>
        </p:blipFill>
        <p:spPr>
          <a:xfrm>
            <a:off x="8209280" y="1244071"/>
            <a:ext cx="4023360" cy="3017520"/>
          </a:xfrm>
          <a:prstGeom prst="rect">
            <a:avLst/>
          </a:prstGeom>
        </p:spPr>
      </p:pic>
      <p:pic>
        <p:nvPicPr>
          <p:cNvPr id="7" name="Picture 6">
            <a:extLst>
              <a:ext uri="{FF2B5EF4-FFF2-40B4-BE49-F238E27FC236}">
                <a16:creationId xmlns:a16="http://schemas.microsoft.com/office/drawing/2014/main" id="{65009F2B-4C38-450E-A5F5-1D7A7CD0F63E}"/>
              </a:ext>
            </a:extLst>
          </p:cNvPr>
          <p:cNvPicPr>
            <a:picLocks noChangeAspect="1"/>
          </p:cNvPicPr>
          <p:nvPr/>
        </p:nvPicPr>
        <p:blipFill>
          <a:blip r:embed="rId4"/>
          <a:stretch>
            <a:fillRect/>
          </a:stretch>
        </p:blipFill>
        <p:spPr>
          <a:xfrm>
            <a:off x="0" y="3688080"/>
            <a:ext cx="4226560" cy="3169920"/>
          </a:xfrm>
          <a:prstGeom prst="rect">
            <a:avLst/>
          </a:prstGeom>
        </p:spPr>
      </p:pic>
    </p:spTree>
    <p:extLst>
      <p:ext uri="{BB962C8B-B14F-4D97-AF65-F5344CB8AC3E}">
        <p14:creationId xmlns:p14="http://schemas.microsoft.com/office/powerpoint/2010/main" val="25721268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Polite Reminders</a:t>
            </a:r>
            <a:br>
              <a:rPr lang="en-GB" dirty="0"/>
            </a:br>
            <a:br>
              <a:rPr lang="en-GB" dirty="0"/>
            </a:br>
            <a:endParaRPr lang="en-GB" dirty="0"/>
          </a:p>
        </p:txBody>
      </p:sp>
      <p:sp>
        <p:nvSpPr>
          <p:cNvPr id="3" name="TextBox 2">
            <a:extLst>
              <a:ext uri="{FF2B5EF4-FFF2-40B4-BE49-F238E27FC236}">
                <a16:creationId xmlns:a16="http://schemas.microsoft.com/office/drawing/2014/main" id="{0250CA78-C307-403A-8707-A4A028202434}"/>
              </a:ext>
            </a:extLst>
          </p:cNvPr>
          <p:cNvSpPr txBox="1"/>
          <p:nvPr/>
        </p:nvSpPr>
        <p:spPr>
          <a:xfrm>
            <a:off x="573089" y="1419302"/>
            <a:ext cx="11406876" cy="5601533"/>
          </a:xfrm>
          <a:prstGeom prst="rect">
            <a:avLst/>
          </a:prstGeom>
          <a:noFill/>
        </p:spPr>
        <p:txBody>
          <a:bodyPr wrap="square" rtlCol="0">
            <a:spAutoFit/>
          </a:bodyPr>
          <a:lstStyle/>
          <a:p>
            <a:r>
              <a:rPr lang="en-GB" dirty="0"/>
              <a:t>~</a:t>
            </a:r>
            <a:r>
              <a:rPr lang="en-GB" sz="2000" b="1" dirty="0"/>
              <a:t>Water bottles</a:t>
            </a:r>
          </a:p>
          <a:p>
            <a:r>
              <a:rPr lang="en-GB" sz="2000" dirty="0"/>
              <a:t>Please do bring a water bottle into school to keep in the classroom. It will be returned at the end of the day to be washed and refilled. </a:t>
            </a:r>
          </a:p>
          <a:p>
            <a:endParaRPr lang="en-GB" sz="2000" dirty="0"/>
          </a:p>
          <a:p>
            <a:r>
              <a:rPr lang="en-GB" sz="2000" dirty="0"/>
              <a:t>~</a:t>
            </a:r>
            <a:r>
              <a:rPr lang="en-GB" sz="2000" b="1" dirty="0"/>
              <a:t>Health</a:t>
            </a:r>
          </a:p>
          <a:p>
            <a:r>
              <a:rPr lang="en-GB" sz="2000" dirty="0"/>
              <a:t>Please keep us informed of any medical changes that may affect your child in school.</a:t>
            </a:r>
          </a:p>
          <a:p>
            <a:endParaRPr lang="en-GB" sz="2000" dirty="0"/>
          </a:p>
          <a:p>
            <a:r>
              <a:rPr lang="en-GB" sz="2000" dirty="0"/>
              <a:t>~</a:t>
            </a:r>
            <a:r>
              <a:rPr lang="en-GB" sz="2000" b="1" dirty="0"/>
              <a:t>Labelling</a:t>
            </a:r>
          </a:p>
          <a:p>
            <a:r>
              <a:rPr lang="en-GB" sz="2000" dirty="0"/>
              <a:t>Please label all of your child’s belongings including uniform, coats, water bottles, PE kit etc. </a:t>
            </a:r>
          </a:p>
          <a:p>
            <a:endParaRPr lang="en-GB" sz="2000" dirty="0"/>
          </a:p>
          <a:p>
            <a:r>
              <a:rPr lang="en-GB" sz="2000" dirty="0"/>
              <a:t>~</a:t>
            </a:r>
            <a:r>
              <a:rPr lang="en-GB" sz="2000" b="1" dirty="0"/>
              <a:t>PE Days</a:t>
            </a:r>
          </a:p>
          <a:p>
            <a:r>
              <a:rPr lang="en-GB" sz="2000" dirty="0"/>
              <a:t>We will be doing PE with the children on a Monday and Thursday so we ask that your child comes dressed in their PE kit to school on PE days. </a:t>
            </a:r>
          </a:p>
          <a:p>
            <a:endParaRPr lang="en-GB" sz="2000" dirty="0"/>
          </a:p>
          <a:p>
            <a:r>
              <a:rPr lang="en-GB" sz="2000" dirty="0"/>
              <a:t>~</a:t>
            </a:r>
            <a:r>
              <a:rPr lang="en-GB" sz="2000" b="1" dirty="0"/>
              <a:t>Home Time</a:t>
            </a:r>
          </a:p>
          <a:p>
            <a:r>
              <a:rPr lang="en-GB" sz="2000" dirty="0"/>
              <a:t>Should your child’s going home arrangements change, please do let us know either in person that morning or by informing the school office. </a:t>
            </a:r>
          </a:p>
          <a:p>
            <a:endParaRPr lang="en-GB" dirty="0"/>
          </a:p>
        </p:txBody>
      </p:sp>
      <p:sp>
        <p:nvSpPr>
          <p:cNvPr id="4" name="Rectangle 3"/>
          <p:cNvSpPr/>
          <p:nvPr/>
        </p:nvSpPr>
        <p:spPr>
          <a:xfrm>
            <a:off x="11526982" y="6448069"/>
            <a:ext cx="468398" cy="369332"/>
          </a:xfrm>
          <a:prstGeom prst="rect">
            <a:avLst/>
          </a:prstGeom>
        </p:spPr>
        <p:txBody>
          <a:bodyPr wrap="square">
            <a:spAutoFit/>
          </a:bodyPr>
          <a:lstStyle/>
          <a:p>
            <a:r>
              <a:rPr lang="en-GB" dirty="0"/>
              <a:t>LP</a:t>
            </a:r>
          </a:p>
        </p:txBody>
      </p:sp>
    </p:spTree>
    <p:extLst>
      <p:ext uri="{BB962C8B-B14F-4D97-AF65-F5344CB8AC3E}">
        <p14:creationId xmlns:p14="http://schemas.microsoft.com/office/powerpoint/2010/main" val="2479329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0181" y="585240"/>
            <a:ext cx="9404723" cy="1400530"/>
          </a:xfrm>
        </p:spPr>
        <p:txBody>
          <a:bodyPr/>
          <a:lstStyle/>
          <a:p>
            <a:pPr algn="ctr"/>
            <a:r>
              <a:rPr lang="en-GB" b="1" dirty="0"/>
              <a:t>Thank you </a:t>
            </a:r>
            <a:br>
              <a:rPr lang="en-GB" dirty="0"/>
            </a:br>
            <a:br>
              <a:rPr lang="en-GB" dirty="0"/>
            </a:br>
            <a:endParaRPr lang="en-GB" dirty="0"/>
          </a:p>
        </p:txBody>
      </p:sp>
      <p:sp>
        <p:nvSpPr>
          <p:cNvPr id="3" name="TextBox 2">
            <a:extLst>
              <a:ext uri="{FF2B5EF4-FFF2-40B4-BE49-F238E27FC236}">
                <a16:creationId xmlns:a16="http://schemas.microsoft.com/office/drawing/2014/main" id="{0250CA78-C307-403A-8707-A4A028202434}"/>
              </a:ext>
            </a:extLst>
          </p:cNvPr>
          <p:cNvSpPr txBox="1"/>
          <p:nvPr/>
        </p:nvSpPr>
        <p:spPr>
          <a:xfrm>
            <a:off x="609600" y="1880967"/>
            <a:ext cx="10972800" cy="2062103"/>
          </a:xfrm>
          <a:prstGeom prst="rect">
            <a:avLst/>
          </a:prstGeom>
          <a:noFill/>
        </p:spPr>
        <p:txBody>
          <a:bodyPr wrap="square" rtlCol="0">
            <a:spAutoFit/>
          </a:bodyPr>
          <a:lstStyle/>
          <a:p>
            <a:pPr algn="ctr"/>
            <a:r>
              <a:rPr lang="en-GB" sz="3200" dirty="0"/>
              <a:t>If you have any further questions, please do not hesitate in coming to speak to us. </a:t>
            </a:r>
          </a:p>
          <a:p>
            <a:pPr algn="ctr"/>
            <a:endParaRPr lang="en-GB" sz="3200" dirty="0"/>
          </a:p>
          <a:p>
            <a:pPr algn="ctr"/>
            <a:r>
              <a:rPr lang="en-GB" sz="3200" dirty="0"/>
              <a:t>Thank you for coming. </a:t>
            </a:r>
          </a:p>
        </p:txBody>
      </p:sp>
      <p:pic>
        <p:nvPicPr>
          <p:cNvPr id="5" name="Picture 4">
            <a:extLst>
              <a:ext uri="{FF2B5EF4-FFF2-40B4-BE49-F238E27FC236}">
                <a16:creationId xmlns:a16="http://schemas.microsoft.com/office/drawing/2014/main" id="{6075B54B-2381-4FDC-867B-782363CE21B4}"/>
              </a:ext>
            </a:extLst>
          </p:cNvPr>
          <p:cNvPicPr>
            <a:picLocks noChangeAspect="1"/>
          </p:cNvPicPr>
          <p:nvPr/>
        </p:nvPicPr>
        <p:blipFill>
          <a:blip r:embed="rId2"/>
          <a:stretch>
            <a:fillRect/>
          </a:stretch>
        </p:blipFill>
        <p:spPr>
          <a:xfrm>
            <a:off x="4523873" y="4072690"/>
            <a:ext cx="3296653" cy="2472490"/>
          </a:xfrm>
          <a:prstGeom prst="rect">
            <a:avLst/>
          </a:prstGeom>
        </p:spPr>
      </p:pic>
    </p:spTree>
    <p:extLst>
      <p:ext uri="{BB962C8B-B14F-4D97-AF65-F5344CB8AC3E}">
        <p14:creationId xmlns:p14="http://schemas.microsoft.com/office/powerpoint/2010/main" val="4073443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0A7221-F61E-4236-8FCE-94CAF1201919}"/>
              </a:ext>
            </a:extLst>
          </p:cNvPr>
          <p:cNvPicPr>
            <a:picLocks noChangeAspect="1"/>
          </p:cNvPicPr>
          <p:nvPr/>
        </p:nvPicPr>
        <p:blipFill>
          <a:blip r:embed="rId2"/>
          <a:stretch>
            <a:fillRect/>
          </a:stretch>
        </p:blipFill>
        <p:spPr>
          <a:xfrm rot="5400000">
            <a:off x="8590351" y="656070"/>
            <a:ext cx="3768106" cy="2826080"/>
          </a:xfrm>
          <a:prstGeom prst="rect">
            <a:avLst/>
          </a:prstGeom>
        </p:spPr>
      </p:pic>
      <p:pic>
        <p:nvPicPr>
          <p:cNvPr id="7" name="Picture 6">
            <a:extLst>
              <a:ext uri="{FF2B5EF4-FFF2-40B4-BE49-F238E27FC236}">
                <a16:creationId xmlns:a16="http://schemas.microsoft.com/office/drawing/2014/main" id="{68E2D75C-9469-4B13-916C-22DED52AF0AA}"/>
              </a:ext>
            </a:extLst>
          </p:cNvPr>
          <p:cNvPicPr>
            <a:picLocks noChangeAspect="1"/>
          </p:cNvPicPr>
          <p:nvPr/>
        </p:nvPicPr>
        <p:blipFill>
          <a:blip r:embed="rId3"/>
          <a:stretch>
            <a:fillRect/>
          </a:stretch>
        </p:blipFill>
        <p:spPr>
          <a:xfrm>
            <a:off x="304555" y="185056"/>
            <a:ext cx="3948790" cy="2961593"/>
          </a:xfrm>
          <a:prstGeom prst="rect">
            <a:avLst/>
          </a:prstGeom>
        </p:spPr>
      </p:pic>
      <p:pic>
        <p:nvPicPr>
          <p:cNvPr id="9" name="Picture 8">
            <a:extLst>
              <a:ext uri="{FF2B5EF4-FFF2-40B4-BE49-F238E27FC236}">
                <a16:creationId xmlns:a16="http://schemas.microsoft.com/office/drawing/2014/main" id="{21624D4D-8DB4-402F-87E3-8FC110C0018D}"/>
              </a:ext>
            </a:extLst>
          </p:cNvPr>
          <p:cNvPicPr>
            <a:picLocks noChangeAspect="1"/>
          </p:cNvPicPr>
          <p:nvPr/>
        </p:nvPicPr>
        <p:blipFill>
          <a:blip r:embed="rId4"/>
          <a:stretch>
            <a:fillRect/>
          </a:stretch>
        </p:blipFill>
        <p:spPr>
          <a:xfrm>
            <a:off x="4738379" y="385893"/>
            <a:ext cx="3837952" cy="2878464"/>
          </a:xfrm>
          <a:prstGeom prst="rect">
            <a:avLst/>
          </a:prstGeom>
        </p:spPr>
      </p:pic>
      <p:pic>
        <p:nvPicPr>
          <p:cNvPr id="11" name="Picture 10">
            <a:extLst>
              <a:ext uri="{FF2B5EF4-FFF2-40B4-BE49-F238E27FC236}">
                <a16:creationId xmlns:a16="http://schemas.microsoft.com/office/drawing/2014/main" id="{D0A981AC-2A2F-4B80-9D32-7E9D94A72F49}"/>
              </a:ext>
            </a:extLst>
          </p:cNvPr>
          <p:cNvPicPr>
            <a:picLocks noChangeAspect="1"/>
          </p:cNvPicPr>
          <p:nvPr/>
        </p:nvPicPr>
        <p:blipFill>
          <a:blip r:embed="rId5"/>
          <a:stretch>
            <a:fillRect/>
          </a:stretch>
        </p:blipFill>
        <p:spPr>
          <a:xfrm rot="10800000">
            <a:off x="3130637" y="3429000"/>
            <a:ext cx="4260396" cy="3195297"/>
          </a:xfrm>
          <a:prstGeom prst="rect">
            <a:avLst/>
          </a:prstGeom>
        </p:spPr>
      </p:pic>
      <p:pic>
        <p:nvPicPr>
          <p:cNvPr id="13" name="Picture 12">
            <a:extLst>
              <a:ext uri="{FF2B5EF4-FFF2-40B4-BE49-F238E27FC236}">
                <a16:creationId xmlns:a16="http://schemas.microsoft.com/office/drawing/2014/main" id="{FA81715B-0188-463F-A16D-D0793140FF84}"/>
              </a:ext>
            </a:extLst>
          </p:cNvPr>
          <p:cNvPicPr>
            <a:picLocks noChangeAspect="1"/>
          </p:cNvPicPr>
          <p:nvPr/>
        </p:nvPicPr>
        <p:blipFill>
          <a:blip r:embed="rId6"/>
          <a:stretch>
            <a:fillRect/>
          </a:stretch>
        </p:blipFill>
        <p:spPr>
          <a:xfrm>
            <a:off x="83882" y="4055165"/>
            <a:ext cx="2922272" cy="2191704"/>
          </a:xfrm>
          <a:prstGeom prst="rect">
            <a:avLst/>
          </a:prstGeom>
        </p:spPr>
      </p:pic>
      <p:pic>
        <p:nvPicPr>
          <p:cNvPr id="15" name="Picture 14">
            <a:extLst>
              <a:ext uri="{FF2B5EF4-FFF2-40B4-BE49-F238E27FC236}">
                <a16:creationId xmlns:a16="http://schemas.microsoft.com/office/drawing/2014/main" id="{8170F498-CB02-4459-A3C1-40C77C8D81E2}"/>
              </a:ext>
            </a:extLst>
          </p:cNvPr>
          <p:cNvPicPr>
            <a:picLocks noChangeAspect="1"/>
          </p:cNvPicPr>
          <p:nvPr/>
        </p:nvPicPr>
        <p:blipFill>
          <a:blip r:embed="rId7"/>
          <a:stretch>
            <a:fillRect/>
          </a:stretch>
        </p:blipFill>
        <p:spPr>
          <a:xfrm rot="10800000">
            <a:off x="7924801" y="4127078"/>
            <a:ext cx="3394488" cy="2545866"/>
          </a:xfrm>
          <a:prstGeom prst="rect">
            <a:avLst/>
          </a:prstGeom>
        </p:spPr>
      </p:pic>
    </p:spTree>
    <p:extLst>
      <p:ext uri="{BB962C8B-B14F-4D97-AF65-F5344CB8AC3E}">
        <p14:creationId xmlns:p14="http://schemas.microsoft.com/office/powerpoint/2010/main" val="985660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B66E8-EB4C-4C69-93D3-EF33E5826F4C}"/>
              </a:ext>
            </a:extLst>
          </p:cNvPr>
          <p:cNvSpPr>
            <a:spLocks noGrp="1"/>
          </p:cNvSpPr>
          <p:nvPr>
            <p:ph type="title"/>
          </p:nvPr>
        </p:nvSpPr>
        <p:spPr>
          <a:xfrm>
            <a:off x="646111" y="452718"/>
            <a:ext cx="9767889" cy="1400530"/>
          </a:xfrm>
        </p:spPr>
        <p:txBody>
          <a:bodyPr/>
          <a:lstStyle/>
          <a:p>
            <a:r>
              <a:rPr lang="en-GB" dirty="0"/>
              <a:t>Contacting School</a:t>
            </a:r>
          </a:p>
        </p:txBody>
      </p:sp>
      <p:sp>
        <p:nvSpPr>
          <p:cNvPr id="3" name="Content Placeholder 2">
            <a:extLst>
              <a:ext uri="{FF2B5EF4-FFF2-40B4-BE49-F238E27FC236}">
                <a16:creationId xmlns:a16="http://schemas.microsoft.com/office/drawing/2014/main" id="{0CE43055-CCBF-4F00-B131-A31FF06667A4}"/>
              </a:ext>
            </a:extLst>
          </p:cNvPr>
          <p:cNvSpPr>
            <a:spLocks noGrp="1"/>
          </p:cNvSpPr>
          <p:nvPr>
            <p:ph idx="1"/>
          </p:nvPr>
        </p:nvSpPr>
        <p:spPr>
          <a:xfrm>
            <a:off x="505924" y="1282149"/>
            <a:ext cx="11039965" cy="4936434"/>
          </a:xfrm>
        </p:spPr>
        <p:txBody>
          <a:bodyPr>
            <a:normAutofit/>
          </a:bodyPr>
          <a:lstStyle/>
          <a:p>
            <a:pPr lvl="0"/>
            <a:r>
              <a:rPr lang="en-GB" sz="2800" dirty="0">
                <a:latin typeface="Comic Sans MS" panose="030F0702030302020204" pitchFamily="66" charset="0"/>
                <a:cs typeface="Calibri" panose="020F0502020204030204" pitchFamily="34" charset="0"/>
              </a:rPr>
              <a:t>We are on the gate each morning for quick messages.</a:t>
            </a:r>
          </a:p>
          <a:p>
            <a:pPr lvl="0"/>
            <a:r>
              <a:rPr lang="en-GB" sz="2800" dirty="0">
                <a:latin typeface="Comic Sans MS" panose="030F0702030302020204" pitchFamily="66" charset="0"/>
                <a:cs typeface="Calibri" panose="020F0502020204030204" pitchFamily="34" charset="0"/>
              </a:rPr>
              <a:t>If you ever have a concern or query, please don’t hesitate to get in touch with by emailing the School Office. We’ll endeavour to get back to you within 48 hours.</a:t>
            </a:r>
          </a:p>
          <a:p>
            <a:pPr lvl="0"/>
            <a:r>
              <a:rPr lang="en-GB" sz="2800" dirty="0">
                <a:latin typeface="Comic Sans MS" panose="030F0702030302020204" pitchFamily="66" charset="0"/>
                <a:cs typeface="Calibri" panose="020F0502020204030204" pitchFamily="34" charset="0"/>
              </a:rPr>
              <a:t>If you need further help, your concern will be referred to the Key Stage Leader and if further escalation is needed, the Deputy Headteacher and/or Executive Headteacher</a:t>
            </a:r>
            <a:r>
              <a:rPr lang="en-GB" sz="2800" b="1" dirty="0">
                <a:latin typeface="Comic Sans MS" panose="030F0702030302020204" pitchFamily="66" charset="0"/>
                <a:cs typeface="Calibri" panose="020F0502020204030204" pitchFamily="34" charset="0"/>
              </a:rPr>
              <a:t>.</a:t>
            </a:r>
          </a:p>
          <a:p>
            <a:pPr lvl="0">
              <a:buClr>
                <a:srgbClr val="F496CB">
                  <a:lumMod val="75000"/>
                </a:srgbClr>
              </a:buClr>
            </a:pPr>
            <a:r>
              <a:rPr lang="en-GB" sz="2800" dirty="0">
                <a:latin typeface="Comic Sans MS" panose="030F0702030302020204" pitchFamily="66" charset="0"/>
                <a:cs typeface="Calibri" panose="020F0502020204030204" pitchFamily="34" charset="0"/>
              </a:rPr>
              <a:t>Volunteering- if you’d like to help within school, please contact the School Office!</a:t>
            </a:r>
          </a:p>
          <a:p>
            <a:pPr marL="0" indent="0">
              <a:buNone/>
            </a:pPr>
            <a:endParaRPr lang="en-US" sz="2800" dirty="0"/>
          </a:p>
          <a:p>
            <a:pPr marL="0" indent="0">
              <a:buNone/>
            </a:pPr>
            <a:endParaRPr lang="en-GB" dirty="0"/>
          </a:p>
        </p:txBody>
      </p:sp>
      <p:sp>
        <p:nvSpPr>
          <p:cNvPr id="4" name="Rectangle 3"/>
          <p:cNvSpPr/>
          <p:nvPr/>
        </p:nvSpPr>
        <p:spPr>
          <a:xfrm>
            <a:off x="11526982" y="6448069"/>
            <a:ext cx="468398" cy="369332"/>
          </a:xfrm>
          <a:prstGeom prst="rect">
            <a:avLst/>
          </a:prstGeom>
        </p:spPr>
        <p:txBody>
          <a:bodyPr wrap="square">
            <a:spAutoFit/>
          </a:bodyPr>
          <a:lstStyle/>
          <a:p>
            <a:r>
              <a:rPr lang="en-GB" dirty="0"/>
              <a:t>LP</a:t>
            </a:r>
          </a:p>
        </p:txBody>
      </p:sp>
    </p:spTree>
    <p:extLst>
      <p:ext uri="{BB962C8B-B14F-4D97-AF65-F5344CB8AC3E}">
        <p14:creationId xmlns:p14="http://schemas.microsoft.com/office/powerpoint/2010/main" val="1825679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B66E8-EB4C-4C69-93D3-EF33E5826F4C}"/>
              </a:ext>
            </a:extLst>
          </p:cNvPr>
          <p:cNvSpPr>
            <a:spLocks noGrp="1"/>
          </p:cNvSpPr>
          <p:nvPr>
            <p:ph type="title"/>
          </p:nvPr>
        </p:nvSpPr>
        <p:spPr>
          <a:xfrm>
            <a:off x="646111" y="452718"/>
            <a:ext cx="9767889" cy="1400530"/>
          </a:xfrm>
        </p:spPr>
        <p:txBody>
          <a:bodyPr/>
          <a:lstStyle/>
          <a:p>
            <a:r>
              <a:rPr lang="en-GB" dirty="0"/>
              <a:t>Our Focus Over the first few Weeks…</a:t>
            </a:r>
          </a:p>
        </p:txBody>
      </p:sp>
      <p:sp>
        <p:nvSpPr>
          <p:cNvPr id="3" name="Content Placeholder 2">
            <a:extLst>
              <a:ext uri="{FF2B5EF4-FFF2-40B4-BE49-F238E27FC236}">
                <a16:creationId xmlns:a16="http://schemas.microsoft.com/office/drawing/2014/main" id="{0CE43055-CCBF-4F00-B131-A31FF06667A4}"/>
              </a:ext>
            </a:extLst>
          </p:cNvPr>
          <p:cNvSpPr>
            <a:spLocks noGrp="1"/>
          </p:cNvSpPr>
          <p:nvPr>
            <p:ph idx="1"/>
          </p:nvPr>
        </p:nvSpPr>
        <p:spPr>
          <a:xfrm>
            <a:off x="1103312" y="2052918"/>
            <a:ext cx="10423670" cy="4195481"/>
          </a:xfrm>
        </p:spPr>
        <p:txBody>
          <a:bodyPr>
            <a:normAutofit/>
          </a:bodyPr>
          <a:lstStyle/>
          <a:p>
            <a:r>
              <a:rPr lang="en-GB" sz="2800" dirty="0"/>
              <a:t>Getting the children settled in our school environment</a:t>
            </a:r>
          </a:p>
          <a:p>
            <a:r>
              <a:rPr lang="en-GB" sz="2800" dirty="0"/>
              <a:t>Making new friends</a:t>
            </a:r>
          </a:p>
          <a:p>
            <a:r>
              <a:rPr lang="en-GB" sz="2800" dirty="0"/>
              <a:t>Ensuring Positive Behaviour; kind hands, kind words</a:t>
            </a:r>
          </a:p>
          <a:p>
            <a:r>
              <a:rPr lang="en-GB" sz="2800" dirty="0"/>
              <a:t>Listening to each other, not talking over others</a:t>
            </a:r>
          </a:p>
          <a:p>
            <a:r>
              <a:rPr lang="en-GB" sz="2800" dirty="0"/>
              <a:t>Crossing our legs on the carpet for learning time</a:t>
            </a:r>
          </a:p>
          <a:p>
            <a:r>
              <a:rPr lang="en-GB" sz="2800" dirty="0"/>
              <a:t>School day routines</a:t>
            </a:r>
          </a:p>
          <a:p>
            <a:pPr marL="0" indent="0">
              <a:buNone/>
            </a:pPr>
            <a:endParaRPr lang="en-US" sz="2800" dirty="0"/>
          </a:p>
          <a:p>
            <a:pPr marL="0" indent="0">
              <a:buNone/>
            </a:pPr>
            <a:endParaRPr lang="en-GB" dirty="0"/>
          </a:p>
        </p:txBody>
      </p:sp>
      <p:sp>
        <p:nvSpPr>
          <p:cNvPr id="4" name="Rectangle 3"/>
          <p:cNvSpPr/>
          <p:nvPr/>
        </p:nvSpPr>
        <p:spPr>
          <a:xfrm>
            <a:off x="11526982" y="6448069"/>
            <a:ext cx="468398" cy="369332"/>
          </a:xfrm>
          <a:prstGeom prst="rect">
            <a:avLst/>
          </a:prstGeom>
        </p:spPr>
        <p:txBody>
          <a:bodyPr wrap="square">
            <a:spAutoFit/>
          </a:bodyPr>
          <a:lstStyle/>
          <a:p>
            <a:r>
              <a:rPr lang="en-GB" dirty="0"/>
              <a:t>LP</a:t>
            </a:r>
          </a:p>
        </p:txBody>
      </p:sp>
    </p:spTree>
    <p:extLst>
      <p:ext uri="{BB962C8B-B14F-4D97-AF65-F5344CB8AC3E}">
        <p14:creationId xmlns:p14="http://schemas.microsoft.com/office/powerpoint/2010/main" val="967863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9271" y="195310"/>
            <a:ext cx="11822794" cy="6524863"/>
          </a:xfrm>
          <a:prstGeom prst="rect">
            <a:avLst/>
          </a:prstGeom>
          <a:noFill/>
        </p:spPr>
        <p:txBody>
          <a:bodyPr wrap="square" rtlCol="0">
            <a:spAutoFit/>
          </a:bodyPr>
          <a:lstStyle/>
          <a:p>
            <a:pPr lvl="1"/>
            <a:endParaRPr lang="en-GB" sz="3200" dirty="0"/>
          </a:p>
          <a:p>
            <a:pPr lvl="1"/>
            <a:r>
              <a:rPr lang="en-GB" sz="4000" dirty="0"/>
              <a:t>Tutshill Vision and Values</a:t>
            </a:r>
          </a:p>
          <a:p>
            <a:pPr lvl="1"/>
            <a:endParaRPr lang="en-GB" sz="3200" dirty="0"/>
          </a:p>
          <a:p>
            <a:pPr lvl="1"/>
            <a:r>
              <a:rPr lang="en-GB" sz="3200" b="1" dirty="0"/>
              <a:t>‘Love One Another, Know Ourselves, Believe and Grow’</a:t>
            </a:r>
          </a:p>
          <a:p>
            <a:pPr lvl="1"/>
            <a:r>
              <a:rPr lang="en-GB" sz="2400" dirty="0"/>
              <a:t>Our aim is to give your child the best quality education</a:t>
            </a:r>
          </a:p>
          <a:p>
            <a:pPr lvl="1"/>
            <a:endParaRPr lang="en-GB" sz="2400" dirty="0"/>
          </a:p>
          <a:p>
            <a:r>
              <a:rPr lang="en-GB" sz="2000" dirty="0"/>
              <a:t>~Forgiveness  ~Compassion  ~Respect  ~Responsibility  ~Creativity  ~Perseverance   ~Courage</a:t>
            </a:r>
          </a:p>
          <a:p>
            <a:endParaRPr lang="en-GB" dirty="0"/>
          </a:p>
          <a:p>
            <a:endParaRPr lang="en-GB" sz="2800" dirty="0"/>
          </a:p>
          <a:p>
            <a:r>
              <a:rPr lang="en-GB" sz="2800" dirty="0"/>
              <a:t>     </a:t>
            </a:r>
            <a:r>
              <a:rPr lang="en-GB" sz="2800" u="sng" dirty="0"/>
              <a:t>Key Learning Behaviours; </a:t>
            </a:r>
          </a:p>
          <a:p>
            <a:r>
              <a:rPr lang="en-GB" sz="2800" dirty="0"/>
              <a:t>     </a:t>
            </a:r>
          </a:p>
          <a:p>
            <a:r>
              <a:rPr lang="en-GB" sz="2800" dirty="0"/>
              <a:t>     Be….</a:t>
            </a:r>
          </a:p>
          <a:p>
            <a:r>
              <a:rPr lang="en-GB" sz="2800" dirty="0"/>
              <a:t>     Reflective, Evaluative, Cooperative</a:t>
            </a:r>
          </a:p>
          <a:p>
            <a:r>
              <a:rPr lang="en-GB" sz="2800" dirty="0"/>
              <a:t>     Resilient, Resourceful, Take Risks, Curious</a:t>
            </a:r>
          </a:p>
          <a:p>
            <a:endParaRPr lang="en-GB" sz="2800" dirty="0"/>
          </a:p>
        </p:txBody>
      </p:sp>
      <p:sp>
        <p:nvSpPr>
          <p:cNvPr id="3" name="Rectangle 2"/>
          <p:cNvSpPr/>
          <p:nvPr/>
        </p:nvSpPr>
        <p:spPr>
          <a:xfrm>
            <a:off x="11526982" y="6448069"/>
            <a:ext cx="468398" cy="369332"/>
          </a:xfrm>
          <a:prstGeom prst="rect">
            <a:avLst/>
          </a:prstGeom>
        </p:spPr>
        <p:txBody>
          <a:bodyPr wrap="square">
            <a:spAutoFit/>
          </a:bodyPr>
          <a:lstStyle/>
          <a:p>
            <a:r>
              <a:rPr lang="en-GB" dirty="0"/>
              <a:t>NF</a:t>
            </a:r>
          </a:p>
        </p:txBody>
      </p:sp>
    </p:spTree>
    <p:extLst>
      <p:ext uri="{BB962C8B-B14F-4D97-AF65-F5344CB8AC3E}">
        <p14:creationId xmlns:p14="http://schemas.microsoft.com/office/powerpoint/2010/main" val="1580761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 typical day in Reception</a:t>
            </a:r>
          </a:p>
        </p:txBody>
      </p:sp>
      <p:sp>
        <p:nvSpPr>
          <p:cNvPr id="5" name="TextBox 4">
            <a:extLst>
              <a:ext uri="{FF2B5EF4-FFF2-40B4-BE49-F238E27FC236}">
                <a16:creationId xmlns:a16="http://schemas.microsoft.com/office/drawing/2014/main" id="{1CE8D9D4-9A4D-47D1-B1B4-73E5D93CE118}"/>
              </a:ext>
            </a:extLst>
          </p:cNvPr>
          <p:cNvSpPr txBox="1"/>
          <p:nvPr/>
        </p:nvSpPr>
        <p:spPr>
          <a:xfrm>
            <a:off x="1171680" y="1327006"/>
            <a:ext cx="9741485" cy="6740307"/>
          </a:xfrm>
          <a:prstGeom prst="rect">
            <a:avLst/>
          </a:prstGeom>
          <a:noFill/>
        </p:spPr>
        <p:txBody>
          <a:bodyPr wrap="square" rtlCol="0">
            <a:spAutoFit/>
          </a:bodyPr>
          <a:lstStyle/>
          <a:p>
            <a:r>
              <a:rPr lang="en-GB" sz="2400" b="1" dirty="0"/>
              <a:t>8:40</a:t>
            </a:r>
            <a:r>
              <a:rPr lang="en-GB" sz="2400" dirty="0"/>
              <a:t> ~ first bell rings-</a:t>
            </a:r>
          </a:p>
          <a:p>
            <a:r>
              <a:rPr lang="en-GB" sz="2400" dirty="0"/>
              <a:t>8.45     </a:t>
            </a:r>
            <a:r>
              <a:rPr lang="en-GB" sz="2400" b="1" dirty="0"/>
              <a:t>Good Morning, Registration, singing and book time</a:t>
            </a:r>
          </a:p>
          <a:p>
            <a:r>
              <a:rPr lang="en-GB" sz="2400" b="1" dirty="0"/>
              <a:t>9:00 ~ whole class maths session</a:t>
            </a:r>
          </a:p>
          <a:p>
            <a:r>
              <a:rPr lang="en-GB" sz="2400" b="1" dirty="0"/>
              <a:t>9</a:t>
            </a:r>
            <a:r>
              <a:rPr lang="en-GB" sz="2400" b="1" dirty="0">
                <a:sym typeface="Wingdings" panose="05000000000000000000" pitchFamily="2" charset="2"/>
              </a:rPr>
              <a:t>:10 ~ up and busy- activities with adult.</a:t>
            </a:r>
          </a:p>
          <a:p>
            <a:r>
              <a:rPr lang="en-GB" sz="2400" b="1" dirty="0">
                <a:sym typeface="Wingdings" panose="05000000000000000000" pitchFamily="2" charset="2"/>
              </a:rPr>
              <a:t>10.00 – tricky words/ whole class reading input</a:t>
            </a:r>
          </a:p>
          <a:p>
            <a:r>
              <a:rPr lang="en-GB" sz="2400" b="1" dirty="0">
                <a:sym typeface="Wingdings" panose="05000000000000000000" pitchFamily="2" charset="2"/>
              </a:rPr>
              <a:t>10.10-  milk and playtime</a:t>
            </a:r>
          </a:p>
          <a:p>
            <a:r>
              <a:rPr lang="en-GB" sz="2400" b="1" dirty="0">
                <a:sym typeface="Wingdings" panose="05000000000000000000" pitchFamily="2" charset="2"/>
              </a:rPr>
              <a:t>10.30 –phonics whole class input</a:t>
            </a:r>
            <a:endParaRPr lang="en-GB" sz="2400" dirty="0">
              <a:sym typeface="Wingdings" panose="05000000000000000000" pitchFamily="2" charset="2"/>
            </a:endParaRPr>
          </a:p>
          <a:p>
            <a:r>
              <a:rPr lang="en-GB" sz="2400" b="1" dirty="0">
                <a:sym typeface="Wingdings" panose="05000000000000000000" pitchFamily="2" charset="2"/>
              </a:rPr>
              <a:t>10.40</a:t>
            </a:r>
            <a:r>
              <a:rPr lang="en-GB" sz="2400" dirty="0">
                <a:sym typeface="Wingdings" panose="05000000000000000000" pitchFamily="2" charset="2"/>
              </a:rPr>
              <a:t> –</a:t>
            </a:r>
            <a:r>
              <a:rPr lang="en-GB" sz="2400" b="1" dirty="0">
                <a:sym typeface="Wingdings" panose="05000000000000000000" pitchFamily="2" charset="2"/>
              </a:rPr>
              <a:t>phonics group work- up and busy</a:t>
            </a:r>
          </a:p>
          <a:p>
            <a:r>
              <a:rPr lang="en-GB" sz="2400" b="1" dirty="0">
                <a:sym typeface="Wingdings" panose="05000000000000000000" pitchFamily="2" charset="2"/>
              </a:rPr>
              <a:t>11.30- group reading activities- up and busy</a:t>
            </a:r>
          </a:p>
          <a:p>
            <a:r>
              <a:rPr lang="en-GB" sz="2400" b="1" dirty="0">
                <a:sym typeface="Wingdings" panose="05000000000000000000" pitchFamily="2" charset="2"/>
              </a:rPr>
              <a:t>12.00</a:t>
            </a:r>
            <a:r>
              <a:rPr lang="en-GB" sz="2400" dirty="0">
                <a:sym typeface="Wingdings" panose="05000000000000000000" pitchFamily="2" charset="2"/>
              </a:rPr>
              <a:t> ~ story </a:t>
            </a:r>
          </a:p>
          <a:p>
            <a:r>
              <a:rPr lang="en-GB" sz="2400" b="1" dirty="0">
                <a:sym typeface="Wingdings" panose="05000000000000000000" pitchFamily="2" charset="2"/>
              </a:rPr>
              <a:t>12:15</a:t>
            </a:r>
            <a:r>
              <a:rPr lang="en-GB" sz="2400" dirty="0">
                <a:sym typeface="Wingdings" panose="05000000000000000000" pitchFamily="2" charset="2"/>
              </a:rPr>
              <a:t> ~ </a:t>
            </a:r>
            <a:r>
              <a:rPr lang="en-GB" sz="2400" b="1" dirty="0">
                <a:sym typeface="Wingdings" panose="05000000000000000000" pitchFamily="2" charset="2"/>
              </a:rPr>
              <a:t>lunch</a:t>
            </a:r>
          </a:p>
          <a:p>
            <a:r>
              <a:rPr lang="en-GB" sz="2400" b="1" dirty="0">
                <a:sym typeface="Wingdings" panose="05000000000000000000" pitchFamily="2" charset="2"/>
              </a:rPr>
              <a:t>1:15- ‘topic’ input </a:t>
            </a:r>
            <a:r>
              <a:rPr lang="en-GB" sz="2400" dirty="0">
                <a:sym typeface="Wingdings" panose="05000000000000000000" pitchFamily="2" charset="2"/>
              </a:rPr>
              <a:t> </a:t>
            </a:r>
          </a:p>
          <a:p>
            <a:r>
              <a:rPr lang="en-GB" sz="2400" b="1" dirty="0">
                <a:sym typeface="Wingdings" panose="05000000000000000000" pitchFamily="2" charset="2"/>
              </a:rPr>
              <a:t>1.30</a:t>
            </a:r>
            <a:r>
              <a:rPr lang="en-GB" sz="2400" dirty="0">
                <a:sym typeface="Wingdings" panose="05000000000000000000" pitchFamily="2" charset="2"/>
              </a:rPr>
              <a:t> ‘Up and Busy’ and </a:t>
            </a:r>
            <a:r>
              <a:rPr lang="en-GB" sz="2400" b="1" dirty="0">
                <a:sym typeface="Wingdings" panose="05000000000000000000" pitchFamily="2" charset="2"/>
              </a:rPr>
              <a:t>small group activities</a:t>
            </a:r>
          </a:p>
          <a:p>
            <a:endParaRPr lang="en-GB" sz="2400" dirty="0">
              <a:sym typeface="Wingdings" panose="05000000000000000000" pitchFamily="2" charset="2"/>
            </a:endParaRPr>
          </a:p>
          <a:p>
            <a:r>
              <a:rPr lang="en-GB" sz="2400" b="1" dirty="0">
                <a:sym typeface="Wingdings" panose="05000000000000000000" pitchFamily="2" charset="2"/>
              </a:rPr>
              <a:t>3:15</a:t>
            </a:r>
            <a:r>
              <a:rPr lang="en-GB" sz="2400" dirty="0">
                <a:sym typeface="Wingdings" panose="05000000000000000000" pitchFamily="2" charset="2"/>
              </a:rPr>
              <a:t> ~ End Of Day  </a:t>
            </a:r>
          </a:p>
          <a:p>
            <a:endParaRPr lang="en-GB" dirty="0">
              <a:sym typeface="Wingdings" panose="05000000000000000000" pitchFamily="2" charset="2"/>
            </a:endParaRPr>
          </a:p>
          <a:p>
            <a:endParaRPr lang="en-GB" dirty="0">
              <a:sym typeface="Wingdings" panose="05000000000000000000" pitchFamily="2" charset="2"/>
            </a:endParaRPr>
          </a:p>
          <a:p>
            <a:endParaRPr lang="en-GB" dirty="0">
              <a:sym typeface="Wingdings" panose="05000000000000000000" pitchFamily="2" charset="2"/>
            </a:endParaRPr>
          </a:p>
          <a:p>
            <a:r>
              <a:rPr lang="en-GB" dirty="0"/>
              <a:t> </a:t>
            </a:r>
          </a:p>
        </p:txBody>
      </p:sp>
      <p:sp>
        <p:nvSpPr>
          <p:cNvPr id="4" name="Rectangle 3"/>
          <p:cNvSpPr/>
          <p:nvPr/>
        </p:nvSpPr>
        <p:spPr>
          <a:xfrm>
            <a:off x="11526982" y="6448069"/>
            <a:ext cx="468398" cy="369332"/>
          </a:xfrm>
          <a:prstGeom prst="rect">
            <a:avLst/>
          </a:prstGeom>
        </p:spPr>
        <p:txBody>
          <a:bodyPr wrap="square">
            <a:spAutoFit/>
          </a:bodyPr>
          <a:lstStyle/>
          <a:p>
            <a:r>
              <a:rPr lang="en-GB" dirty="0"/>
              <a:t>LP</a:t>
            </a:r>
          </a:p>
        </p:txBody>
      </p:sp>
    </p:spTree>
    <p:extLst>
      <p:ext uri="{BB962C8B-B14F-4D97-AF65-F5344CB8AC3E}">
        <p14:creationId xmlns:p14="http://schemas.microsoft.com/office/powerpoint/2010/main" val="2979039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792986"/>
          </a:xfrm>
        </p:spPr>
        <p:txBody>
          <a:bodyPr/>
          <a:lstStyle/>
          <a:p>
            <a:r>
              <a:rPr lang="en-GB" dirty="0"/>
              <a:t>How will my child be learning?</a:t>
            </a:r>
            <a:br>
              <a:rPr lang="en-GB" dirty="0"/>
            </a:br>
            <a:r>
              <a:rPr lang="en-GB" b="1" dirty="0"/>
              <a:t>~Overarching Principles of the EYFS</a:t>
            </a:r>
            <a:br>
              <a:rPr lang="en-GB" b="1" dirty="0"/>
            </a:br>
            <a:br>
              <a:rPr lang="en-GB" b="1" dirty="0"/>
            </a:br>
            <a:endParaRPr lang="en-GB" b="1" dirty="0"/>
          </a:p>
        </p:txBody>
      </p:sp>
      <p:sp>
        <p:nvSpPr>
          <p:cNvPr id="5" name="Content Placeholder 4"/>
          <p:cNvSpPr>
            <a:spLocks noGrp="1"/>
          </p:cNvSpPr>
          <p:nvPr>
            <p:ph idx="1"/>
          </p:nvPr>
        </p:nvSpPr>
        <p:spPr>
          <a:xfrm>
            <a:off x="186612" y="2160103"/>
            <a:ext cx="11383347" cy="4554827"/>
          </a:xfrm>
        </p:spPr>
        <p:txBody>
          <a:bodyPr>
            <a:normAutofit/>
          </a:bodyPr>
          <a:lstStyle/>
          <a:p>
            <a:pPr marL="0" indent="0">
              <a:buNone/>
            </a:pPr>
            <a:endParaRPr lang="en-US" dirty="0"/>
          </a:p>
          <a:p>
            <a:pPr marL="0" indent="0">
              <a:buNone/>
            </a:pPr>
            <a:r>
              <a:rPr lang="en-US" sz="2800" b="1" u="sng" dirty="0"/>
              <a:t>Four guiding principles</a:t>
            </a:r>
            <a:endParaRPr lang="en-US" sz="2800" dirty="0"/>
          </a:p>
          <a:p>
            <a:r>
              <a:rPr lang="en-US" sz="2400" dirty="0"/>
              <a:t>Every child is a </a:t>
            </a:r>
            <a:r>
              <a:rPr lang="en-US" sz="2400" b="1" dirty="0"/>
              <a:t>unique child</a:t>
            </a:r>
            <a:r>
              <a:rPr lang="en-US" sz="2400" dirty="0"/>
              <a:t>, who is constantly learning</a:t>
            </a:r>
          </a:p>
          <a:p>
            <a:r>
              <a:rPr lang="en-US" sz="2400" dirty="0"/>
              <a:t>Children learn to be strong and independent through </a:t>
            </a:r>
            <a:r>
              <a:rPr lang="en-US" sz="2400" b="1" dirty="0"/>
              <a:t>positive relationships </a:t>
            </a:r>
          </a:p>
          <a:p>
            <a:r>
              <a:rPr lang="en-US" sz="2400" dirty="0"/>
              <a:t>Children learn and develop well in </a:t>
            </a:r>
            <a:r>
              <a:rPr lang="en-US" sz="2400" b="1" dirty="0"/>
              <a:t>enabling environments with teaching and support from adults</a:t>
            </a:r>
            <a:endParaRPr lang="en-US" sz="2400" dirty="0"/>
          </a:p>
          <a:p>
            <a:r>
              <a:rPr lang="en-US" sz="2400" dirty="0"/>
              <a:t>Importance of </a:t>
            </a:r>
            <a:r>
              <a:rPr lang="en-US" sz="2400" b="1" dirty="0"/>
              <a:t>learning and development</a:t>
            </a:r>
            <a:r>
              <a:rPr lang="en-US" sz="2400" dirty="0"/>
              <a:t>. Children develop and learn at different rates</a:t>
            </a:r>
            <a:endParaRPr lang="en-GB" sz="2400" dirty="0"/>
          </a:p>
        </p:txBody>
      </p:sp>
      <p:sp>
        <p:nvSpPr>
          <p:cNvPr id="4" name="Rectangle 3"/>
          <p:cNvSpPr/>
          <p:nvPr/>
        </p:nvSpPr>
        <p:spPr>
          <a:xfrm>
            <a:off x="11526982" y="6448069"/>
            <a:ext cx="468398" cy="369332"/>
          </a:xfrm>
          <a:prstGeom prst="rect">
            <a:avLst/>
          </a:prstGeom>
        </p:spPr>
        <p:txBody>
          <a:bodyPr wrap="square">
            <a:spAutoFit/>
          </a:bodyPr>
          <a:lstStyle/>
          <a:p>
            <a:r>
              <a:rPr lang="en-GB" dirty="0"/>
              <a:t>NF</a:t>
            </a:r>
          </a:p>
        </p:txBody>
      </p:sp>
    </p:spTree>
    <p:extLst>
      <p:ext uri="{BB962C8B-B14F-4D97-AF65-F5344CB8AC3E}">
        <p14:creationId xmlns:p14="http://schemas.microsoft.com/office/powerpoint/2010/main" val="1169833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 </a:t>
            </a:r>
          </a:p>
        </p:txBody>
      </p:sp>
      <p:pic>
        <p:nvPicPr>
          <p:cNvPr id="6" name="Content Placeholder 5">
            <a:extLst>
              <a:ext uri="{FF2B5EF4-FFF2-40B4-BE49-F238E27FC236}">
                <a16:creationId xmlns:a16="http://schemas.microsoft.com/office/drawing/2014/main" id="{24ACD3CB-7868-45B2-9BF6-04265F5809C6}"/>
              </a:ext>
            </a:extLst>
          </p:cNvPr>
          <p:cNvPicPr>
            <a:picLocks noGrp="1" noChangeAspect="1"/>
          </p:cNvPicPr>
          <p:nvPr>
            <p:ph idx="1"/>
          </p:nvPr>
        </p:nvPicPr>
        <p:blipFill>
          <a:blip r:embed="rId2"/>
          <a:stretch>
            <a:fillRect/>
          </a:stretch>
        </p:blipFill>
        <p:spPr>
          <a:xfrm>
            <a:off x="1020691" y="1537539"/>
            <a:ext cx="5628588" cy="5202052"/>
          </a:xfrm>
          <a:prstGeom prst="rect">
            <a:avLst/>
          </a:prstGeom>
        </p:spPr>
      </p:pic>
      <p:sp>
        <p:nvSpPr>
          <p:cNvPr id="4" name="Rectangle 3">
            <a:extLst>
              <a:ext uri="{FF2B5EF4-FFF2-40B4-BE49-F238E27FC236}">
                <a16:creationId xmlns:a16="http://schemas.microsoft.com/office/drawing/2014/main" id="{D8AC647F-F98B-421C-9309-9BB8E4DE0B99}"/>
              </a:ext>
            </a:extLst>
          </p:cNvPr>
          <p:cNvSpPr/>
          <p:nvPr/>
        </p:nvSpPr>
        <p:spPr>
          <a:xfrm>
            <a:off x="622041" y="252810"/>
            <a:ext cx="9130748" cy="1600438"/>
          </a:xfrm>
          <a:prstGeom prst="rect">
            <a:avLst/>
          </a:prstGeom>
        </p:spPr>
        <p:txBody>
          <a:bodyPr wrap="square">
            <a:spAutoFit/>
          </a:bodyPr>
          <a:lstStyle/>
          <a:p>
            <a:r>
              <a:rPr lang="en-GB" sz="4000" dirty="0"/>
              <a:t>How will my child be learning?</a:t>
            </a:r>
            <a:br>
              <a:rPr lang="en-GB" sz="4000" dirty="0"/>
            </a:br>
            <a:r>
              <a:rPr lang="en-GB" sz="4000" b="1" dirty="0"/>
              <a:t>The EYFS curriculum</a:t>
            </a:r>
            <a:br>
              <a:rPr lang="en-GB" dirty="0"/>
            </a:br>
            <a:endParaRPr lang="en-GB" dirty="0"/>
          </a:p>
        </p:txBody>
      </p:sp>
      <p:sp>
        <p:nvSpPr>
          <p:cNvPr id="5" name="Rectangle 4"/>
          <p:cNvSpPr/>
          <p:nvPr/>
        </p:nvSpPr>
        <p:spPr>
          <a:xfrm>
            <a:off x="11526982" y="6448069"/>
            <a:ext cx="468398" cy="369332"/>
          </a:xfrm>
          <a:prstGeom prst="rect">
            <a:avLst/>
          </a:prstGeom>
        </p:spPr>
        <p:txBody>
          <a:bodyPr wrap="square">
            <a:spAutoFit/>
          </a:bodyPr>
          <a:lstStyle/>
          <a:p>
            <a:r>
              <a:rPr lang="en-GB" dirty="0"/>
              <a:t>NF</a:t>
            </a:r>
          </a:p>
        </p:txBody>
      </p:sp>
      <p:sp>
        <p:nvSpPr>
          <p:cNvPr id="7" name="TextBox 6">
            <a:extLst>
              <a:ext uri="{FF2B5EF4-FFF2-40B4-BE49-F238E27FC236}">
                <a16:creationId xmlns:a16="http://schemas.microsoft.com/office/drawing/2014/main" id="{FCBBC83A-7D78-4888-8DEF-005C528AE16A}"/>
              </a:ext>
            </a:extLst>
          </p:cNvPr>
          <p:cNvSpPr txBox="1"/>
          <p:nvPr/>
        </p:nvSpPr>
        <p:spPr>
          <a:xfrm>
            <a:off x="7653130" y="1689652"/>
            <a:ext cx="3458818" cy="1200329"/>
          </a:xfrm>
          <a:prstGeom prst="rect">
            <a:avLst/>
          </a:prstGeom>
          <a:noFill/>
        </p:spPr>
        <p:txBody>
          <a:bodyPr wrap="square" rtlCol="0">
            <a:spAutoFit/>
          </a:bodyPr>
          <a:lstStyle/>
          <a:p>
            <a:r>
              <a:rPr lang="en-GB" dirty="0"/>
              <a:t>7 areas of learning</a:t>
            </a:r>
          </a:p>
          <a:p>
            <a:r>
              <a:rPr lang="en-GB" dirty="0"/>
              <a:t>3 prime areas</a:t>
            </a:r>
          </a:p>
          <a:p>
            <a:r>
              <a:rPr lang="en-GB" dirty="0"/>
              <a:t>4 specific areas</a:t>
            </a:r>
          </a:p>
          <a:p>
            <a:r>
              <a:rPr lang="en-GB" dirty="0"/>
              <a:t>Characteristics of learning</a:t>
            </a:r>
          </a:p>
        </p:txBody>
      </p:sp>
    </p:spTree>
    <p:extLst>
      <p:ext uri="{BB962C8B-B14F-4D97-AF65-F5344CB8AC3E}">
        <p14:creationId xmlns:p14="http://schemas.microsoft.com/office/powerpoint/2010/main" val="29936532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2715</TotalTime>
  <Words>1573</Words>
  <Application>Microsoft Office PowerPoint</Application>
  <PresentationFormat>Widescreen</PresentationFormat>
  <Paragraphs>203</Paragraphs>
  <Slides>21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Century Gothic</vt:lpstr>
      <vt:lpstr>Comic Sans MS</vt:lpstr>
      <vt:lpstr>Wingdings</vt:lpstr>
      <vt:lpstr>Wingdings 3</vt:lpstr>
      <vt:lpstr>Ion</vt:lpstr>
      <vt:lpstr>Welcome</vt:lpstr>
      <vt:lpstr>We have been having great fun settling in!</vt:lpstr>
      <vt:lpstr>PowerPoint Presentation</vt:lpstr>
      <vt:lpstr>Contacting School</vt:lpstr>
      <vt:lpstr>Our Focus Over the first few Weeks…</vt:lpstr>
      <vt:lpstr>PowerPoint Presentation</vt:lpstr>
      <vt:lpstr>A typical day in Reception</vt:lpstr>
      <vt:lpstr>How will my child be learning? ~Overarching Principles of the EYFS  </vt:lpstr>
      <vt:lpstr> </vt:lpstr>
      <vt:lpstr>Areas of Learning And Early Learning Goals</vt:lpstr>
      <vt:lpstr>Assessment; How we get to know your little ones</vt:lpstr>
      <vt:lpstr>Our Learning</vt:lpstr>
      <vt:lpstr>Tapestry</vt:lpstr>
      <vt:lpstr>Literacy</vt:lpstr>
      <vt:lpstr>Maths in Reception </vt:lpstr>
      <vt:lpstr>How do we teach Maths? </vt:lpstr>
      <vt:lpstr>Forest School and Outdoor Learning</vt:lpstr>
      <vt:lpstr>PowerPoint Presentation</vt:lpstr>
      <vt:lpstr>How you can help at home?</vt:lpstr>
      <vt:lpstr>Polite Reminders  </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Natalie Fryer</dc:creator>
  <cp:lastModifiedBy>Natalie Fryer</cp:lastModifiedBy>
  <cp:revision>60</cp:revision>
  <cp:lastPrinted>2024-09-16T14:46:33Z</cp:lastPrinted>
  <dcterms:created xsi:type="dcterms:W3CDTF">2021-10-03T10:11:49Z</dcterms:created>
  <dcterms:modified xsi:type="dcterms:W3CDTF">2024-09-16T15:10:32Z</dcterms:modified>
</cp:coreProperties>
</file>